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handoutMasterIdLst>
    <p:handoutMasterId r:id="rId69"/>
  </p:handoutMasterIdLst>
  <p:sldIdLst>
    <p:sldId id="341" r:id="rId5"/>
    <p:sldId id="263" r:id="rId6"/>
    <p:sldId id="258" r:id="rId7"/>
    <p:sldId id="342" r:id="rId8"/>
    <p:sldId id="343" r:id="rId9"/>
    <p:sldId id="300" r:id="rId10"/>
    <p:sldId id="284" r:id="rId11"/>
    <p:sldId id="286" r:id="rId12"/>
    <p:sldId id="334" r:id="rId13"/>
    <p:sldId id="335" r:id="rId14"/>
    <p:sldId id="336" r:id="rId15"/>
    <p:sldId id="328" r:id="rId16"/>
    <p:sldId id="344" r:id="rId17"/>
    <p:sldId id="301" r:id="rId18"/>
    <p:sldId id="302" r:id="rId19"/>
    <p:sldId id="312" r:id="rId20"/>
    <p:sldId id="330" r:id="rId21"/>
    <p:sldId id="332" r:id="rId22"/>
    <p:sldId id="333" r:id="rId23"/>
    <p:sldId id="331" r:id="rId24"/>
    <p:sldId id="303" r:id="rId25"/>
    <p:sldId id="337" r:id="rId26"/>
    <p:sldId id="338" r:id="rId27"/>
    <p:sldId id="311" r:id="rId28"/>
    <p:sldId id="340" r:id="rId29"/>
    <p:sldId id="351" r:id="rId30"/>
    <p:sldId id="285" r:id="rId31"/>
    <p:sldId id="353" r:id="rId32"/>
    <p:sldId id="354" r:id="rId33"/>
    <p:sldId id="355" r:id="rId34"/>
    <p:sldId id="356" r:id="rId35"/>
    <p:sldId id="288" r:id="rId36"/>
    <p:sldId id="357" r:id="rId37"/>
    <p:sldId id="361" r:id="rId38"/>
    <p:sldId id="359" r:id="rId39"/>
    <p:sldId id="362" r:id="rId40"/>
    <p:sldId id="289" r:id="rId41"/>
    <p:sldId id="346" r:id="rId42"/>
    <p:sldId id="347" r:id="rId43"/>
    <p:sldId id="348" r:id="rId44"/>
    <p:sldId id="349" r:id="rId45"/>
    <p:sldId id="350" r:id="rId46"/>
    <p:sldId id="329" r:id="rId47"/>
    <p:sldId id="294" r:id="rId48"/>
    <p:sldId id="319" r:id="rId49"/>
    <p:sldId id="363" r:id="rId50"/>
    <p:sldId id="320" r:id="rId51"/>
    <p:sldId id="321" r:id="rId52"/>
    <p:sldId id="322" r:id="rId53"/>
    <p:sldId id="290" r:id="rId54"/>
    <p:sldId id="369" r:id="rId55"/>
    <p:sldId id="370" r:id="rId56"/>
    <p:sldId id="371" r:id="rId57"/>
    <p:sldId id="366" r:id="rId58"/>
    <p:sldId id="367" r:id="rId59"/>
    <p:sldId id="372" r:id="rId60"/>
    <p:sldId id="296" r:id="rId61"/>
    <p:sldId id="368" r:id="rId62"/>
    <p:sldId id="297" r:id="rId63"/>
    <p:sldId id="305" r:id="rId64"/>
    <p:sldId id="298" r:id="rId65"/>
    <p:sldId id="327" r:id="rId66"/>
    <p:sldId id="345" r:id="rId67"/>
    <p:sldId id="299" r:id="rId68"/>
  </p:sldIdLst>
  <p:sldSz cx="12192000" cy="6858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mbria Math" panose="02040503050406030204" pitchFamily="18" charset="0"/>
      <p:regular r:id="rId74"/>
    </p:embeddedFont>
    <p:embeddedFont>
      <p:font typeface="Palatino" panose="020B0604020202020204"/>
      <p:regular r:id="rId75"/>
      <p:bold r:id="rId76"/>
      <p:italic r:id="rId77"/>
      <p:boldItalic r:id="rId78"/>
    </p:embeddedFont>
    <p:embeddedFont>
      <p:font typeface="Roboto" panose="020B0604020202020204" pitchFamily="2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A6"/>
    <a:srgbClr val="C60C30"/>
    <a:srgbClr val="FF0000"/>
    <a:srgbClr val="EDEEEF"/>
    <a:srgbClr val="001F5B"/>
    <a:srgbClr val="770520"/>
    <a:srgbClr val="0071CE"/>
    <a:srgbClr val="00AFF0"/>
    <a:srgbClr val="FFFF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6215" autoAdjust="0"/>
  </p:normalViewPr>
  <p:slideViewPr>
    <p:cSldViewPr snapToGrid="0">
      <p:cViewPr varScale="1">
        <p:scale>
          <a:sx n="59" d="100"/>
          <a:sy n="59" d="100"/>
        </p:scale>
        <p:origin x="88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77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12/22/2022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12/22/2022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2" r:id="rId6"/>
    <p:sldLayoutId id="2147483651" r:id="rId7"/>
    <p:sldLayoutId id="2147483665" r:id="rId8"/>
    <p:sldLayoutId id="2147483664" r:id="rId9"/>
    <p:sldLayoutId id="2147483667" r:id="rId10"/>
    <p:sldLayoutId id="2147483652" r:id="rId11"/>
    <p:sldLayoutId id="2147483661" r:id="rId12"/>
    <p:sldLayoutId id="2147483663" r:id="rId13"/>
    <p:sldLayoutId id="214748365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BAA45CDF-565C-AAB1-4B80-3BEF9ADA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2" y="4033469"/>
            <a:ext cx="9144000" cy="3395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EF602D-309E-B672-D803-DDE96BCEB9DF}"/>
              </a:ext>
            </a:extLst>
          </p:cNvPr>
          <p:cNvSpPr txBox="1">
            <a:spLocks/>
          </p:cNvSpPr>
          <p:nvPr/>
        </p:nvSpPr>
        <p:spPr>
          <a:xfrm>
            <a:off x="403122" y="731583"/>
            <a:ext cx="9144000" cy="23876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4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Predicting 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Arrival 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BC00670-EC49-001B-88EC-53D56A5AD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361" y="1464054"/>
            <a:ext cx="5024761" cy="92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30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Transit Feed Specification (GTFS)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5219700" cy="4173203"/>
          </a:xfrm>
        </p:spPr>
        <p:txBody>
          <a:bodyPr/>
          <a:lstStyle/>
          <a:p>
            <a:pPr lvl="0"/>
            <a:r>
              <a:rPr lang="en-US" dirty="0"/>
              <a:t>What ?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02124"/>
                </a:solidFill>
                <a:latin typeface="Roboto" panose="02000000000000000000" pitchFamily="2" charset="0"/>
              </a:rPr>
              <a:t>F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ormat for public transportation schedules and associated geographic information.</a:t>
            </a:r>
          </a:p>
          <a:p>
            <a:r>
              <a:rPr lang="en-US" dirty="0"/>
              <a:t>How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02124"/>
                </a:solidFill>
                <a:latin typeface="Roboto" panose="02000000000000000000" pitchFamily="2" charset="0"/>
              </a:rPr>
              <a:t>A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series of text files collected in a ZIP file.</a:t>
            </a:r>
            <a:endParaRPr lang="en-US" dirty="0"/>
          </a:p>
          <a:p>
            <a:r>
              <a:rPr lang="en-US" dirty="0"/>
              <a:t>Why?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02124"/>
                </a:solidFill>
                <a:latin typeface="Roboto" panose="02000000000000000000" pitchFamily="2" charset="0"/>
              </a:rPr>
              <a:t>Standard</a:t>
            </a:r>
            <a:endParaRPr lang="en-US" dirty="0"/>
          </a:p>
          <a:p>
            <a:pPr lvl="0"/>
            <a:endParaRPr lang="en-US" dirty="0"/>
          </a:p>
          <a:p>
            <a:pPr lvl="4"/>
            <a:endParaRPr lang="en-US" dirty="0"/>
          </a:p>
        </p:txBody>
      </p:sp>
      <p:pic>
        <p:nvPicPr>
          <p:cNvPr id="1026" name="Picture 2" descr="The hitchhiker's guide to GTFS with python | by Guilherme M. Iablonovski |  Analytics Vidhya | Medium">
            <a:extLst>
              <a:ext uri="{FF2B5EF4-FFF2-40B4-BE49-F238E27FC236}">
                <a16:creationId xmlns:a16="http://schemas.microsoft.com/office/drawing/2014/main" id="{51FBBD27-2BBB-7E15-E3E4-9A01090B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58" y="1627027"/>
            <a:ext cx="5219700" cy="4495800"/>
          </a:xfrm>
          <a:prstGeom prst="rect">
            <a:avLst/>
          </a:prstGeom>
          <a:noFill/>
          <a:ln>
            <a:solidFill>
              <a:srgbClr val="7705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00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Transit Feed Specification (GTFS)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B0114B-F522-C0D3-AA6C-77F4B5ED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233"/>
          <a:stretch/>
        </p:blipFill>
        <p:spPr>
          <a:xfrm>
            <a:off x="381000" y="1454956"/>
            <a:ext cx="3400887" cy="107587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98741-B7F7-0DA2-8143-01E63AE63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61"/>
          <a:stretch/>
        </p:blipFill>
        <p:spPr>
          <a:xfrm>
            <a:off x="4008826" y="1454956"/>
            <a:ext cx="6040696" cy="1075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468893-1F15-46D2-DB4F-287D71751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43" y="2696698"/>
            <a:ext cx="6987466" cy="16050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9998DB-2B6A-9871-0CFA-63EBC3B77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45" y="4600755"/>
            <a:ext cx="4578474" cy="129952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722437-DEFA-F6B5-F74A-04B52327D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332" y="4491169"/>
            <a:ext cx="4334707" cy="182374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82820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Transit Feed Specification (GTFS)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B0114B-F522-C0D3-AA6C-77F4B5EDD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233"/>
          <a:stretch/>
        </p:blipFill>
        <p:spPr>
          <a:xfrm>
            <a:off x="381000" y="1454956"/>
            <a:ext cx="3400887" cy="107587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98741-B7F7-0DA2-8143-01E63AE63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61"/>
          <a:stretch/>
        </p:blipFill>
        <p:spPr>
          <a:xfrm>
            <a:off x="4008826" y="1454956"/>
            <a:ext cx="6040696" cy="1075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468893-1F15-46D2-DB4F-287D71751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443" y="2696698"/>
            <a:ext cx="6987466" cy="16050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9998DB-2B6A-9871-0CFA-63EBC3B77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45" y="4600755"/>
            <a:ext cx="4578474" cy="129952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722437-DEFA-F6B5-F74A-04B52327D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332" y="4491169"/>
            <a:ext cx="4334707" cy="1823749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4B3E52-89DE-4F72-329B-53B370595C77}"/>
              </a:ext>
            </a:extLst>
          </p:cNvPr>
          <p:cNvCxnSpPr>
            <a:cxnSpLocks/>
          </p:cNvCxnSpPr>
          <p:nvPr/>
        </p:nvCxnSpPr>
        <p:spPr>
          <a:xfrm flipH="1">
            <a:off x="9357064" y="4085177"/>
            <a:ext cx="550416" cy="515578"/>
          </a:xfrm>
          <a:prstGeom prst="straightConnector1">
            <a:avLst/>
          </a:prstGeom>
          <a:ln w="76200">
            <a:solidFill>
              <a:srgbClr val="7705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32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Transit Feed Specification (GTFS)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EE44D-52F5-E063-7CEC-BC79A477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589" y="1623843"/>
            <a:ext cx="5005564" cy="4762870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66089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C98188-5E09-5B77-8F87-17A75F8CF98D}"/>
              </a:ext>
            </a:extLst>
          </p:cNvPr>
          <p:cNvSpPr/>
          <p:nvPr/>
        </p:nvSpPr>
        <p:spPr>
          <a:xfrm>
            <a:off x="4763612" y="2059423"/>
            <a:ext cx="1979720" cy="8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Arrival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61C88A-A5CC-6D60-0419-F08CDDFB482E}"/>
              </a:ext>
            </a:extLst>
          </p:cNvPr>
          <p:cNvSpPr/>
          <p:nvPr/>
        </p:nvSpPr>
        <p:spPr>
          <a:xfrm>
            <a:off x="6408199" y="3826080"/>
            <a:ext cx="1519561" cy="577247"/>
          </a:xfrm>
          <a:prstGeom prst="round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Not in Time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1F658D-6F5B-E78B-B488-B6DDC7A57BB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852388" y="2867291"/>
            <a:ext cx="901084" cy="851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D89C7F-FD28-24B9-588A-1070B1C43A8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53472" y="2867291"/>
            <a:ext cx="909961" cy="851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D0A1D5-65AF-B38F-3A23-8F56C31BA1BA}"/>
              </a:ext>
            </a:extLst>
          </p:cNvPr>
          <p:cNvSpPr/>
          <p:nvPr/>
        </p:nvSpPr>
        <p:spPr>
          <a:xfrm>
            <a:off x="3667959" y="3826079"/>
            <a:ext cx="1519561" cy="577247"/>
          </a:xfrm>
          <a:prstGeom prst="round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 time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7D3DF3E-B10C-AEC5-6EC7-5BE324B58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099" y="4606250"/>
            <a:ext cx="1466295" cy="310718"/>
          </a:xfrm>
        </p:spPr>
        <p:txBody>
          <a:bodyPr/>
          <a:lstStyle/>
          <a:p>
            <a:pPr lvl="1"/>
            <a:r>
              <a:rPr lang="en-US" dirty="0"/>
              <a:t>3 Minutes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9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425901"/>
            <a:ext cx="4156364" cy="1663597"/>
          </a:xfrm>
        </p:spPr>
        <p:txBody>
          <a:bodyPr/>
          <a:lstStyle/>
          <a:p>
            <a:r>
              <a:rPr lang="en-US" sz="4800" dirty="0"/>
              <a:t>Data Exploration &amp; Preparation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B406-AFE1-E615-417B-A70A8553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0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1 vs Dataset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Dataset 1: Naïve Dataset</a:t>
            </a:r>
          </a:p>
          <a:p>
            <a:pPr lvl="1"/>
            <a:r>
              <a:rPr lang="en-US" dirty="0"/>
              <a:t>Full of categorical data</a:t>
            </a:r>
          </a:p>
          <a:p>
            <a:pPr lvl="1"/>
            <a:r>
              <a:rPr lang="en-US" dirty="0"/>
              <a:t>Did not utilize Geometry </a:t>
            </a:r>
          </a:p>
          <a:p>
            <a:pPr lvl="1"/>
            <a:r>
              <a:rPr lang="en-US" dirty="0"/>
              <a:t>Low Performance Metrics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8DCBD-259E-D99B-7D7F-0048E955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782" y="1963601"/>
            <a:ext cx="4578474" cy="129952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52570D6-275A-E0C8-D054-E0DD56FA19D2}"/>
              </a:ext>
            </a:extLst>
          </p:cNvPr>
          <p:cNvSpPr/>
          <p:nvPr/>
        </p:nvSpPr>
        <p:spPr>
          <a:xfrm>
            <a:off x="6203920" y="2520771"/>
            <a:ext cx="4136994" cy="90822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A5EEF-AA6A-72B3-DBF5-CAB1410E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756" y="3606985"/>
            <a:ext cx="3992849" cy="164054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5276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1 vs Dataset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Dataset 2: Utilizing Geometry (Latitude, Longitude)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Number of nodes 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Start Position 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End Position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Length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Minimum Clearance (Robustness of Geometry)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 err="1"/>
              <a:t>Hausdorff</a:t>
            </a:r>
            <a:r>
              <a:rPr lang="en-US" dirty="0"/>
              <a:t> Distance (Distance from Centroid 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AFF6D-E966-EC1D-F184-F9380234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14"/>
          <a:stretch/>
        </p:blipFill>
        <p:spPr>
          <a:xfrm>
            <a:off x="6968970" y="1583372"/>
            <a:ext cx="3796707" cy="385463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EF34EF-A506-67CE-1AC2-93B59C9211A4}"/>
              </a:ext>
            </a:extLst>
          </p:cNvPr>
          <p:cNvSpPr/>
          <p:nvPr/>
        </p:nvSpPr>
        <p:spPr>
          <a:xfrm>
            <a:off x="7236780" y="2939987"/>
            <a:ext cx="45719" cy="517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78CD01-EDD5-11BF-3ED2-4F553A65D61E}"/>
              </a:ext>
            </a:extLst>
          </p:cNvPr>
          <p:cNvSpPr/>
          <p:nvPr/>
        </p:nvSpPr>
        <p:spPr>
          <a:xfrm>
            <a:off x="7398058" y="2817179"/>
            <a:ext cx="45719" cy="517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CF915D-90E6-DC43-66DC-EB0E847355CE}"/>
              </a:ext>
            </a:extLst>
          </p:cNvPr>
          <p:cNvSpPr/>
          <p:nvPr/>
        </p:nvSpPr>
        <p:spPr>
          <a:xfrm>
            <a:off x="8163017" y="2965880"/>
            <a:ext cx="45719" cy="517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9A8AA4-294B-2EB0-0C3D-D7276A9A248C}"/>
              </a:ext>
            </a:extLst>
          </p:cNvPr>
          <p:cNvSpPr/>
          <p:nvPr/>
        </p:nvSpPr>
        <p:spPr>
          <a:xfrm>
            <a:off x="9300838" y="3484795"/>
            <a:ext cx="45719" cy="517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9CB205-FEE2-2068-07CD-67F52BDE80E8}"/>
              </a:ext>
            </a:extLst>
          </p:cNvPr>
          <p:cNvSpPr/>
          <p:nvPr/>
        </p:nvSpPr>
        <p:spPr>
          <a:xfrm>
            <a:off x="9604159" y="4649249"/>
            <a:ext cx="45719" cy="517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98C8C10-D778-F78B-B0F1-20E165171107}"/>
              </a:ext>
            </a:extLst>
          </p:cNvPr>
          <p:cNvSpPr/>
          <p:nvPr/>
        </p:nvSpPr>
        <p:spPr>
          <a:xfrm>
            <a:off x="9454718" y="4801649"/>
            <a:ext cx="45719" cy="517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7CA7EA-D577-09E4-24BB-9F85DF27708E}"/>
              </a:ext>
            </a:extLst>
          </p:cNvPr>
          <p:cNvSpPr/>
          <p:nvPr/>
        </p:nvSpPr>
        <p:spPr>
          <a:xfrm>
            <a:off x="9192825" y="4403633"/>
            <a:ext cx="45719" cy="517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D30866-128E-1524-AF4F-58492ECDE7F2}"/>
              </a:ext>
            </a:extLst>
          </p:cNvPr>
          <p:cNvSpPr/>
          <p:nvPr/>
        </p:nvSpPr>
        <p:spPr>
          <a:xfrm>
            <a:off x="9477577" y="3987862"/>
            <a:ext cx="45719" cy="517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9CD4E9-E0A9-CD70-3977-B9EEE0A0C6AB}"/>
              </a:ext>
            </a:extLst>
          </p:cNvPr>
          <p:cNvSpPr/>
          <p:nvPr/>
        </p:nvSpPr>
        <p:spPr>
          <a:xfrm>
            <a:off x="8830332" y="3356067"/>
            <a:ext cx="45719" cy="517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C0307A-351F-9A85-6C23-111597FCC414}"/>
              </a:ext>
            </a:extLst>
          </p:cNvPr>
          <p:cNvSpPr/>
          <p:nvPr/>
        </p:nvSpPr>
        <p:spPr>
          <a:xfrm>
            <a:off x="8884929" y="3677142"/>
            <a:ext cx="45719" cy="517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DC0906-83C7-DFC4-53C0-1E693FB655B7}"/>
              </a:ext>
            </a:extLst>
          </p:cNvPr>
          <p:cNvSpPr/>
          <p:nvPr/>
        </p:nvSpPr>
        <p:spPr>
          <a:xfrm>
            <a:off x="8521093" y="3206627"/>
            <a:ext cx="45719" cy="5178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0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1 vs Dataset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Dataset 2: Utilizing Geometry (Latitude, Longitude)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Number of nodes 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Start Position 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End Position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Length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Minimum Clearance (Robustness of Geometry)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 err="1"/>
              <a:t>Hausdorff</a:t>
            </a:r>
            <a:r>
              <a:rPr lang="en-US" dirty="0"/>
              <a:t> Distance (Distance from Centroid 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AFF6D-E966-EC1D-F184-F9380234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14"/>
          <a:stretch/>
        </p:blipFill>
        <p:spPr>
          <a:xfrm>
            <a:off x="6968970" y="1583372"/>
            <a:ext cx="3796707" cy="385463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2183E3E-CE23-C471-AC15-91C17A71E875}"/>
              </a:ext>
            </a:extLst>
          </p:cNvPr>
          <p:cNvSpPr/>
          <p:nvPr/>
        </p:nvSpPr>
        <p:spPr>
          <a:xfrm>
            <a:off x="9587883" y="4625265"/>
            <a:ext cx="124287" cy="1597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EF34EF-A506-67CE-1AC2-93B59C9211A4}"/>
              </a:ext>
            </a:extLst>
          </p:cNvPr>
          <p:cNvSpPr/>
          <p:nvPr/>
        </p:nvSpPr>
        <p:spPr>
          <a:xfrm>
            <a:off x="7369945" y="2735801"/>
            <a:ext cx="124287" cy="1597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63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1 vs Dataset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Dataset 2: Utilizing Geometry (Latitude, Longitude)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Number of nodes 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Start Position 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End Position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Length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Minimum Clearance (Robustness of Geometry)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 err="1"/>
              <a:t>Hausdorff</a:t>
            </a:r>
            <a:r>
              <a:rPr lang="en-US" dirty="0"/>
              <a:t> Distance (Distance from Centroid 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AFF6D-E966-EC1D-F184-F9380234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14"/>
          <a:stretch/>
        </p:blipFill>
        <p:spPr>
          <a:xfrm>
            <a:off x="6968970" y="1583372"/>
            <a:ext cx="3796707" cy="385463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7DC274F-5566-9972-DC36-52B9C936D584}"/>
              </a:ext>
            </a:extLst>
          </p:cNvPr>
          <p:cNvSpPr/>
          <p:nvPr/>
        </p:nvSpPr>
        <p:spPr>
          <a:xfrm>
            <a:off x="9305995" y="4669038"/>
            <a:ext cx="81736" cy="12589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6B073C-F973-AC5F-19D1-7B51364C0A37}"/>
              </a:ext>
            </a:extLst>
          </p:cNvPr>
          <p:cNvCxnSpPr>
            <a:cxnSpLocks/>
          </p:cNvCxnSpPr>
          <p:nvPr/>
        </p:nvCxnSpPr>
        <p:spPr>
          <a:xfrm flipH="1" flipV="1">
            <a:off x="9274005" y="4271413"/>
            <a:ext cx="40868" cy="397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2F9409C-B863-C8F2-0900-89DB2D3FDE9A}"/>
              </a:ext>
            </a:extLst>
          </p:cNvPr>
          <p:cNvSpPr/>
          <p:nvPr/>
        </p:nvSpPr>
        <p:spPr>
          <a:xfrm>
            <a:off x="9224259" y="4145516"/>
            <a:ext cx="81736" cy="12589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633522"/>
            <a:ext cx="4156364" cy="1248355"/>
          </a:xfrm>
        </p:spPr>
        <p:txBody>
          <a:bodyPr/>
          <a:lstStyle/>
          <a:p>
            <a:r>
              <a:rPr lang="en-US" sz="5400" dirty="0"/>
              <a:t>Motivation &amp;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B406-AFE1-E615-417B-A70A8553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85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1 vs Dataset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Dataset 2: Utilizing Geometry (Latitude, Longitude)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Number of nodes 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Start Position 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End Position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Length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/>
              <a:t>Minimum Clearance (Robustness of Geometry)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dirty="0" err="1"/>
              <a:t>Hausdorff</a:t>
            </a:r>
            <a:r>
              <a:rPr lang="en-US" dirty="0"/>
              <a:t> Distance (Distance from Centroid 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AFF6D-E966-EC1D-F184-F9380234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14"/>
          <a:stretch/>
        </p:blipFill>
        <p:spPr>
          <a:xfrm>
            <a:off x="6968970" y="1583372"/>
            <a:ext cx="3796707" cy="385463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EF34EF-A506-67CE-1AC2-93B59C9211A4}"/>
              </a:ext>
            </a:extLst>
          </p:cNvPr>
          <p:cNvSpPr/>
          <p:nvPr/>
        </p:nvSpPr>
        <p:spPr>
          <a:xfrm>
            <a:off x="7369945" y="2735801"/>
            <a:ext cx="124287" cy="1597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DC274F-5566-9972-DC36-52B9C936D584}"/>
              </a:ext>
            </a:extLst>
          </p:cNvPr>
          <p:cNvSpPr/>
          <p:nvPr/>
        </p:nvSpPr>
        <p:spPr>
          <a:xfrm>
            <a:off x="8505166" y="3904517"/>
            <a:ext cx="124287" cy="1597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6B073C-F973-AC5F-19D1-7B51364C0A37}"/>
              </a:ext>
            </a:extLst>
          </p:cNvPr>
          <p:cNvCxnSpPr>
            <a:cxnSpLocks/>
          </p:cNvCxnSpPr>
          <p:nvPr/>
        </p:nvCxnSpPr>
        <p:spPr>
          <a:xfrm>
            <a:off x="7440966" y="2895600"/>
            <a:ext cx="1073078" cy="1008917"/>
          </a:xfrm>
          <a:prstGeom prst="straightConnector1">
            <a:avLst/>
          </a:prstGeom>
          <a:ln w="19050">
            <a:solidFill>
              <a:srgbClr val="77052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658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14272"/>
            <a:ext cx="3449714" cy="3703401"/>
          </a:xfrm>
        </p:spPr>
        <p:txBody>
          <a:bodyPr/>
          <a:lstStyle/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Day the week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Scheduled Stop time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Vehicle Number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Vehicle Route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Station 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Station Order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Station sequence 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Temperature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Stop Block (Side of the street)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Geographical Data</a:t>
            </a:r>
          </a:p>
          <a:p>
            <a:pPr marL="3429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1916BF2-B8BE-8B4E-61E4-E090784764A1}"/>
              </a:ext>
            </a:extLst>
          </p:cNvPr>
          <p:cNvSpPr/>
          <p:nvPr/>
        </p:nvSpPr>
        <p:spPr>
          <a:xfrm>
            <a:off x="3607293" y="1074000"/>
            <a:ext cx="3343923" cy="861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Normalize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1C44AA-826D-6FAD-711E-7D6FF2DCA6EC}"/>
              </a:ext>
            </a:extLst>
          </p:cNvPr>
          <p:cNvSpPr/>
          <p:nvPr/>
        </p:nvSpPr>
        <p:spPr>
          <a:xfrm>
            <a:off x="8492232" y="1100632"/>
            <a:ext cx="1979720" cy="8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A0A282-FAD2-CB13-E764-3A826DE8005F}"/>
              </a:ext>
            </a:extLst>
          </p:cNvPr>
          <p:cNvSpPr/>
          <p:nvPr/>
        </p:nvSpPr>
        <p:spPr>
          <a:xfrm>
            <a:off x="7632575" y="2867289"/>
            <a:ext cx="1751121" cy="498598"/>
          </a:xfrm>
          <a:prstGeom prst="round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Not in time =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7C96DD-8F65-CF50-A012-70A70666BED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581008" y="1908500"/>
            <a:ext cx="901084" cy="851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2BC4D-F15D-72C3-31A0-7948A5E7C20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482092" y="1908500"/>
            <a:ext cx="909961" cy="851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72F47A-501A-D355-4463-5BBD70A03617}"/>
              </a:ext>
            </a:extLst>
          </p:cNvPr>
          <p:cNvSpPr txBox="1">
            <a:spLocks/>
          </p:cNvSpPr>
          <p:nvPr/>
        </p:nvSpPr>
        <p:spPr>
          <a:xfrm>
            <a:off x="5086905" y="2512380"/>
            <a:ext cx="2299316" cy="16786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D3C379-FA6B-8501-3D99-81B94A1B98AF}"/>
              </a:ext>
            </a:extLst>
          </p:cNvPr>
          <p:cNvSpPr/>
          <p:nvPr/>
        </p:nvSpPr>
        <p:spPr>
          <a:xfrm>
            <a:off x="381000" y="1100632"/>
            <a:ext cx="1979720" cy="8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Features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56F1E7-02EB-2AED-4E9E-C5DF881BA3A1}"/>
              </a:ext>
            </a:extLst>
          </p:cNvPr>
          <p:cNvSpPr txBox="1">
            <a:spLocks/>
          </p:cNvSpPr>
          <p:nvPr/>
        </p:nvSpPr>
        <p:spPr>
          <a:xfrm>
            <a:off x="3699400" y="2067085"/>
            <a:ext cx="3996061" cy="980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Enumerating the Names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200" dirty="0"/>
              <a:t>Latitude and Longitude into spherical coordinates: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9FCA25-DC82-B7C3-0D22-B24AA9D97E7A}"/>
                  </a:ext>
                </a:extLst>
              </p:cNvPr>
              <p:cNvSpPr txBox="1"/>
              <p:nvPr/>
            </p:nvSpPr>
            <p:spPr>
              <a:xfrm>
                <a:off x="3312849" y="2663069"/>
                <a:ext cx="3688672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𝐿𝑎𝑡𝑖𝑡𝑡𝑢𝑑𝑒</m:t>
                              </m:r>
                            </m:e>
                          </m:d>
                        </m:e>
                      </m:func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d>
                            <m:d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𝐿𝑜𝑛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𝑔𝑖𝑡𝑢𝑑𝑒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050" b="0" dirty="0"/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𝐿𝑎𝑡𝑖𝑡𝑡𝑢𝑑𝑒</m:t>
                              </m:r>
                            </m:e>
                          </m:d>
                        </m:e>
                      </m:func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𝐿𝑜𝑛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𝑔𝑖𝑡𝑢𝑑𝑒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050" b="0" dirty="0"/>
              </a:p>
              <a:p>
                <a:pPr marL="0" lvl="1" indent="0">
                  <a:buNone/>
                </a:pPr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9FCA25-DC82-B7C3-0D22-B24AA9D97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849" y="2663069"/>
                <a:ext cx="3688672" cy="577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DEF52EFF-6443-A124-FFBD-36D15206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78959"/>
            <a:ext cx="11430000" cy="498598"/>
          </a:xfrm>
        </p:spPr>
        <p:txBody>
          <a:bodyPr/>
          <a:lstStyle/>
          <a:p>
            <a:r>
              <a:rPr lang="en-US" dirty="0"/>
              <a:t>Normalizing: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E9A77FE-7165-4474-8DBE-A2AE30F29F07}"/>
              </a:ext>
            </a:extLst>
          </p:cNvPr>
          <p:cNvSpPr/>
          <p:nvPr/>
        </p:nvSpPr>
        <p:spPr>
          <a:xfrm>
            <a:off x="10000695" y="2879356"/>
            <a:ext cx="1270619" cy="498598"/>
          </a:xfrm>
          <a:prstGeom prst="round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 time = 0</a:t>
            </a:r>
          </a:p>
        </p:txBody>
      </p:sp>
    </p:spTree>
    <p:extLst>
      <p:ext uri="{BB962C8B-B14F-4D97-AF65-F5344CB8AC3E}">
        <p14:creationId xmlns:p14="http://schemas.microsoft.com/office/powerpoint/2010/main" val="1500228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72F47A-501A-D355-4463-5BBD70A03617}"/>
              </a:ext>
            </a:extLst>
          </p:cNvPr>
          <p:cNvSpPr txBox="1">
            <a:spLocks/>
          </p:cNvSpPr>
          <p:nvPr/>
        </p:nvSpPr>
        <p:spPr>
          <a:xfrm>
            <a:off x="5086905" y="2512380"/>
            <a:ext cx="2299316" cy="16786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EF52EFF-6443-A124-FFBD-36D15206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78959"/>
            <a:ext cx="11430000" cy="498598"/>
          </a:xfrm>
        </p:spPr>
        <p:txBody>
          <a:bodyPr/>
          <a:lstStyle/>
          <a:p>
            <a:r>
              <a:rPr lang="en-US" dirty="0"/>
              <a:t>Target Variable: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56579-6808-F9A1-0410-660AB5F1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978" y="1712634"/>
            <a:ext cx="4826850" cy="3688502"/>
          </a:xfrm>
          <a:prstGeom prst="rect">
            <a:avLst/>
          </a:prstGeom>
          <a:ln>
            <a:solidFill>
              <a:srgbClr val="77052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5C5040-F726-F36F-150F-7D878006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6" y="1713390"/>
            <a:ext cx="4826850" cy="3687746"/>
          </a:xfrm>
          <a:prstGeom prst="rect">
            <a:avLst/>
          </a:prstGeom>
          <a:ln>
            <a:solidFill>
              <a:srgbClr val="77052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89CFFE-7005-1764-0F2E-4C88A2BDB0EC}"/>
              </a:ext>
            </a:extLst>
          </p:cNvPr>
          <p:cNvCxnSpPr>
            <a:cxnSpLocks/>
          </p:cNvCxnSpPr>
          <p:nvPr/>
        </p:nvCxnSpPr>
        <p:spPr>
          <a:xfrm>
            <a:off x="5228948" y="3429000"/>
            <a:ext cx="14204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D0DF03D-DD95-0732-D743-9578ECF3A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527" y="3057834"/>
            <a:ext cx="1598720" cy="182516"/>
          </a:xfrm>
        </p:spPr>
        <p:txBody>
          <a:bodyPr/>
          <a:lstStyle/>
          <a:p>
            <a:pPr lvl="0"/>
            <a:r>
              <a:rPr lang="en-US" sz="1600" dirty="0"/>
              <a:t>Under sampling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2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72F47A-501A-D355-4463-5BBD70A03617}"/>
              </a:ext>
            </a:extLst>
          </p:cNvPr>
          <p:cNvSpPr txBox="1">
            <a:spLocks/>
          </p:cNvSpPr>
          <p:nvPr/>
        </p:nvSpPr>
        <p:spPr>
          <a:xfrm>
            <a:off x="5086905" y="2512380"/>
            <a:ext cx="2299316" cy="16786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EF52EFF-6443-A124-FFBD-36D15206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78959"/>
            <a:ext cx="11430000" cy="498598"/>
          </a:xfrm>
        </p:spPr>
        <p:txBody>
          <a:bodyPr/>
          <a:lstStyle/>
          <a:p>
            <a:r>
              <a:rPr lang="en-US" dirty="0"/>
              <a:t>Target Variable: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56579-6808-F9A1-0410-660AB5F1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978" y="1712634"/>
            <a:ext cx="4826850" cy="3688502"/>
          </a:xfrm>
          <a:prstGeom prst="rect">
            <a:avLst/>
          </a:prstGeom>
          <a:ln>
            <a:solidFill>
              <a:srgbClr val="77052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5C5040-F726-F36F-150F-7D878006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6" y="1713390"/>
            <a:ext cx="4826850" cy="3687746"/>
          </a:xfrm>
          <a:prstGeom prst="rect">
            <a:avLst/>
          </a:prstGeom>
          <a:ln>
            <a:solidFill>
              <a:srgbClr val="770520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89CFFE-7005-1764-0F2E-4C88A2BDB0EC}"/>
              </a:ext>
            </a:extLst>
          </p:cNvPr>
          <p:cNvCxnSpPr>
            <a:cxnSpLocks/>
          </p:cNvCxnSpPr>
          <p:nvPr/>
        </p:nvCxnSpPr>
        <p:spPr>
          <a:xfrm>
            <a:off x="5228948" y="3429000"/>
            <a:ext cx="142042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D0DF03D-DD95-0732-D743-9578ECF3A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527" y="3057834"/>
            <a:ext cx="1598720" cy="182516"/>
          </a:xfrm>
        </p:spPr>
        <p:txBody>
          <a:bodyPr/>
          <a:lstStyle/>
          <a:p>
            <a:pPr lvl="0"/>
            <a:r>
              <a:rPr lang="en-US" sz="1600" dirty="0"/>
              <a:t>Under sampling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30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5718CC-10DC-E3F6-25EA-82E1A424B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83" y="214052"/>
            <a:ext cx="6529951" cy="6429896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3810265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E84A8-95D7-8CF2-D074-4A8BF669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07" y="518473"/>
            <a:ext cx="3943519" cy="2910527"/>
          </a:xfrm>
          <a:prstGeom prst="rect">
            <a:avLst/>
          </a:prstGeom>
          <a:ln>
            <a:solidFill>
              <a:srgbClr val="77052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0E058-BAD9-2C11-43F0-5F4B8695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96" y="518473"/>
            <a:ext cx="3866458" cy="2910527"/>
          </a:xfrm>
          <a:prstGeom prst="rect">
            <a:avLst/>
          </a:prstGeom>
          <a:ln>
            <a:solidFill>
              <a:srgbClr val="77052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1BF83-3248-5D84-4F7B-AC77250BF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08" y="3735758"/>
            <a:ext cx="3943519" cy="2910527"/>
          </a:xfrm>
          <a:prstGeom prst="rect">
            <a:avLst/>
          </a:prstGeom>
          <a:ln>
            <a:solidFill>
              <a:srgbClr val="77052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32200B-EB7E-2E51-ACFE-85C40EA50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496" y="3753446"/>
            <a:ext cx="3866458" cy="2892839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1911124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5FF1-FEB8-3735-5DFB-93ECFC89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1026C-433E-918A-BB40-93AAAD8B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751667"/>
            <a:ext cx="5242560" cy="4012163"/>
          </a:xfrm>
          <a:prstGeom prst="rect">
            <a:avLst/>
          </a:prstGeom>
          <a:ln>
            <a:solidFill>
              <a:srgbClr val="77052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D3B160-95CD-FBDB-70E8-2CC92D9BE96B}"/>
              </a:ext>
            </a:extLst>
          </p:cNvPr>
          <p:cNvSpPr/>
          <p:nvPr/>
        </p:nvSpPr>
        <p:spPr>
          <a:xfrm>
            <a:off x="7691120" y="2702560"/>
            <a:ext cx="302768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Balanced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3730B-DED1-1072-6EAA-E704E7E5091A}"/>
              </a:ext>
            </a:extLst>
          </p:cNvPr>
          <p:cNvSpPr/>
          <p:nvPr/>
        </p:nvSpPr>
        <p:spPr>
          <a:xfrm>
            <a:off x="6654800" y="4321628"/>
            <a:ext cx="1950720" cy="457200"/>
          </a:xfrm>
          <a:prstGeom prst="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80% 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C219B2-D4AE-2DBE-2F2E-04BF9F1C26F9}"/>
              </a:ext>
            </a:extLst>
          </p:cNvPr>
          <p:cNvSpPr/>
          <p:nvPr/>
        </p:nvSpPr>
        <p:spPr>
          <a:xfrm>
            <a:off x="9743440" y="4321628"/>
            <a:ext cx="1950720" cy="457200"/>
          </a:xfrm>
          <a:prstGeom prst="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20% Testing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C9CC5C-6FD6-F7E1-18E5-21AFEBF2837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691120" y="3159760"/>
            <a:ext cx="1513840" cy="1076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888955-F288-1250-9065-B0F7527DC0B8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204960" y="3159760"/>
            <a:ext cx="1513840" cy="1076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98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B406-AFE1-E615-417B-A70A8553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497276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We Used the following ML models with 2 data sets with several iterations of </a:t>
            </a:r>
            <a:r>
              <a:rPr lang="en-US" dirty="0" err="1"/>
              <a:t>hypertuning</a:t>
            </a:r>
            <a:r>
              <a:rPr lang="en-US" dirty="0"/>
              <a:t>: 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Logistic Regression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Support Vector Machines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K Nearest Neighbors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Decision Trees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Gradient Booster Tree Classifier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Random Forests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81E2F87-9EBD-27FD-D7C1-A684364FD7B1}"/>
              </a:ext>
            </a:extLst>
          </p:cNvPr>
          <p:cNvSpPr/>
          <p:nvPr/>
        </p:nvSpPr>
        <p:spPr>
          <a:xfrm>
            <a:off x="4112235" y="3606800"/>
            <a:ext cx="558800" cy="1788160"/>
          </a:xfrm>
          <a:prstGeom prst="rightBrace">
            <a:avLst>
              <a:gd name="adj1" fmla="val 8333"/>
              <a:gd name="adj2" fmla="val 5227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EE334-1270-3BB2-BFC3-CAEE913B13B7}"/>
              </a:ext>
            </a:extLst>
          </p:cNvPr>
          <p:cNvSpPr txBox="1"/>
          <p:nvPr/>
        </p:nvSpPr>
        <p:spPr>
          <a:xfrm>
            <a:off x="4721438" y="4316214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Sofia Pro Medium" panose="020B0000000000000000" pitchFamily="34" charset="0"/>
              </a:rPr>
              <a:t>+ </a:t>
            </a:r>
            <a:r>
              <a:rPr lang="en-US" b="1" dirty="0" err="1">
                <a:solidFill>
                  <a:schemeClr val="accent2"/>
                </a:solidFill>
                <a:latin typeface="Sofia Pro Medium" panose="020B0000000000000000" pitchFamily="34" charset="0"/>
              </a:rPr>
              <a:t>Hypertuning</a:t>
            </a:r>
            <a:endParaRPr lang="en-US" b="1" dirty="0">
              <a:solidFill>
                <a:schemeClr val="accent2"/>
              </a:solidFill>
              <a:latin typeface="Sofia Pro Medium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022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B406-AFE1-E615-417B-A70A85535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4784" y="3570253"/>
            <a:ext cx="6337308" cy="795334"/>
          </a:xfrm>
        </p:spPr>
        <p:txBody>
          <a:bodyPr/>
          <a:lstStyle/>
          <a:p>
            <a:r>
              <a:rPr lang="en-US" dirty="0"/>
              <a:t>Logistic Regression – 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535893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MARTA Problem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A497E7F-650F-04DA-250A-7098A172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42" y="920792"/>
            <a:ext cx="961044" cy="37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0E4390-46A0-A752-342C-8682DD8B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394" y="2145760"/>
            <a:ext cx="7943850" cy="2886075"/>
          </a:xfrm>
          <a:prstGeom prst="rect">
            <a:avLst/>
          </a:prstGeom>
          <a:ln>
            <a:solidFill>
              <a:srgbClr val="77052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25394-FB57-1E9F-B4A9-4EE23AA32990}"/>
              </a:ext>
            </a:extLst>
          </p:cNvPr>
          <p:cNvSpPr txBox="1"/>
          <p:nvPr/>
        </p:nvSpPr>
        <p:spPr>
          <a:xfrm>
            <a:off x="1449279" y="5031835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https://www.itsmarta.com/kpihome.aspx</a:t>
            </a:r>
          </a:p>
        </p:txBody>
      </p:sp>
    </p:spTree>
    <p:extLst>
      <p:ext uri="{BB962C8B-B14F-4D97-AF65-F5344CB8AC3E}">
        <p14:creationId xmlns:p14="http://schemas.microsoft.com/office/powerpoint/2010/main" val="991839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and SVM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2458" y="1747481"/>
            <a:ext cx="10947701" cy="4173203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 algn="ctr"/>
            <a:r>
              <a:rPr lang="en-US" dirty="0">
                <a:latin typeface="Arial" panose="020B0604020202020204" pitchFamily="34" charset="0"/>
              </a:rPr>
              <a:t>Machine learning models, famous for binary classification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D8BBA90-14AB-69FC-8ADA-2CCA8B043F4A}"/>
              </a:ext>
            </a:extLst>
          </p:cNvPr>
          <p:cNvGrpSpPr/>
          <p:nvPr/>
        </p:nvGrpSpPr>
        <p:grpSpPr>
          <a:xfrm>
            <a:off x="1105623" y="1990348"/>
            <a:ext cx="3408135" cy="2330063"/>
            <a:chOff x="1300577" y="2458720"/>
            <a:chExt cx="3408135" cy="233006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F0B04D2-768D-E946-9A19-8A435F55729A}"/>
                </a:ext>
              </a:extLst>
            </p:cNvPr>
            <p:cNvGrpSpPr/>
            <p:nvPr/>
          </p:nvGrpSpPr>
          <p:grpSpPr>
            <a:xfrm>
              <a:off x="1300577" y="2458720"/>
              <a:ext cx="3408135" cy="1940560"/>
              <a:chOff x="752385" y="2529840"/>
              <a:chExt cx="3408135" cy="194056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E0C2266-37AA-3EF4-5209-17DEB26AFB1C}"/>
                  </a:ext>
                </a:extLst>
              </p:cNvPr>
              <p:cNvGrpSpPr/>
              <p:nvPr/>
            </p:nvGrpSpPr>
            <p:grpSpPr>
              <a:xfrm>
                <a:off x="1087120" y="2529840"/>
                <a:ext cx="3073400" cy="1940560"/>
                <a:chOff x="1087120" y="2529840"/>
                <a:chExt cx="3073400" cy="194056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F40EC83-5AF9-00F5-7AE6-5FB8450374BB}"/>
                    </a:ext>
                  </a:extLst>
                </p:cNvPr>
                <p:cNvGrpSpPr/>
                <p:nvPr/>
              </p:nvGrpSpPr>
              <p:grpSpPr>
                <a:xfrm>
                  <a:off x="1087120" y="2529840"/>
                  <a:ext cx="3058160" cy="1940560"/>
                  <a:chOff x="426720" y="2519680"/>
                  <a:chExt cx="3058160" cy="1940560"/>
                </a:xfrm>
              </p:grpSpPr>
              <p:cxnSp>
                <p:nvCxnSpPr>
                  <p:cNvPr id="3" name="Straight Arrow Connector 2">
                    <a:extLst>
                      <a:ext uri="{FF2B5EF4-FFF2-40B4-BE49-F238E27FC236}">
                        <a16:creationId xmlns:a16="http://schemas.microsoft.com/office/drawing/2014/main" id="{34226915-7347-BC41-806F-42BBBC4D8A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6720" y="4433645"/>
                    <a:ext cx="3058160" cy="2659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Arrow Connector 5">
                    <a:extLst>
                      <a:ext uri="{FF2B5EF4-FFF2-40B4-BE49-F238E27FC236}">
                        <a16:creationId xmlns:a16="http://schemas.microsoft.com/office/drawing/2014/main" id="{47E92D94-90D6-7022-320B-3D7E0433FA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6720" y="2519680"/>
                    <a:ext cx="0" cy="194056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Curved Connector 15">
                    <a:extLst>
                      <a:ext uri="{FF2B5EF4-FFF2-40B4-BE49-F238E27FC236}">
                        <a16:creationId xmlns:a16="http://schemas.microsoft.com/office/drawing/2014/main" id="{EE7B1626-C813-1B6A-CDA1-68309C87C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44880" y="2783840"/>
                    <a:ext cx="1971040" cy="1649805"/>
                  </a:xfrm>
                  <a:prstGeom prst="curvedConnector3">
                    <a:avLst>
                      <a:gd name="adj1" fmla="val 47938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A2403FFC-709B-F4A1-D8DC-CC6FD9FC91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15920" y="2783840"/>
                    <a:ext cx="37592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11F7AEA3-9301-8B73-2AB8-CB47B10CB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8960" y="4433645"/>
                    <a:ext cx="37592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0D1AE845-6753-BB36-2EB3-4195CEE9D428}"/>
                    </a:ext>
                  </a:extLst>
                </p:cNvPr>
                <p:cNvGrpSpPr/>
                <p:nvPr/>
              </p:nvGrpSpPr>
              <p:grpSpPr>
                <a:xfrm>
                  <a:off x="2934335" y="2753360"/>
                  <a:ext cx="1226185" cy="113179"/>
                  <a:chOff x="2934335" y="2783840"/>
                  <a:chExt cx="1226185" cy="113179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D000F75B-07FB-3418-5914-0B29F5FC2619}"/>
                      </a:ext>
                    </a:extLst>
                  </p:cNvPr>
                  <p:cNvSpPr/>
                  <p:nvPr/>
                </p:nvSpPr>
                <p:spPr>
                  <a:xfrm>
                    <a:off x="3078480" y="2814320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D21D1E34-EF60-DEE4-3A9A-5FD90F6FF2F5}"/>
                      </a:ext>
                    </a:extLst>
                  </p:cNvPr>
                  <p:cNvSpPr/>
                  <p:nvPr/>
                </p:nvSpPr>
                <p:spPr>
                  <a:xfrm>
                    <a:off x="3238500" y="2804160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14992D56-108B-5CD4-BA4E-0FA76636EB63}"/>
                      </a:ext>
                    </a:extLst>
                  </p:cNvPr>
                  <p:cNvSpPr/>
                  <p:nvPr/>
                </p:nvSpPr>
                <p:spPr>
                  <a:xfrm>
                    <a:off x="3886200" y="2783840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2C507EED-C908-E142-45B2-52DDAC23127F}"/>
                      </a:ext>
                    </a:extLst>
                  </p:cNvPr>
                  <p:cNvSpPr/>
                  <p:nvPr/>
                </p:nvSpPr>
                <p:spPr>
                  <a:xfrm>
                    <a:off x="3547110" y="2794000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345916FA-C157-7212-3CD4-44C43BED6A43}"/>
                      </a:ext>
                    </a:extLst>
                  </p:cNvPr>
                  <p:cNvSpPr/>
                  <p:nvPr/>
                </p:nvSpPr>
                <p:spPr>
                  <a:xfrm>
                    <a:off x="3382645" y="2792605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0F8B51AF-6306-0034-5306-15BA91AC6994}"/>
                      </a:ext>
                    </a:extLst>
                  </p:cNvPr>
                  <p:cNvSpPr/>
                  <p:nvPr/>
                </p:nvSpPr>
                <p:spPr>
                  <a:xfrm>
                    <a:off x="3709670" y="2790339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FEA593A4-F8F3-A5C8-6188-D96B25E66FC2}"/>
                      </a:ext>
                    </a:extLst>
                  </p:cNvPr>
                  <p:cNvSpPr/>
                  <p:nvPr/>
                </p:nvSpPr>
                <p:spPr>
                  <a:xfrm>
                    <a:off x="2934335" y="2825899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274255BD-D2C2-9694-28D3-B1C184B70541}"/>
                      </a:ext>
                    </a:extLst>
                  </p:cNvPr>
                  <p:cNvSpPr/>
                  <p:nvPr/>
                </p:nvSpPr>
                <p:spPr>
                  <a:xfrm>
                    <a:off x="4069080" y="2785582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5826C9FF-6214-6A5B-DB62-E1DAF610B9A8}"/>
                    </a:ext>
                  </a:extLst>
                </p:cNvPr>
                <p:cNvGrpSpPr/>
                <p:nvPr/>
              </p:nvGrpSpPr>
              <p:grpSpPr>
                <a:xfrm>
                  <a:off x="1219199" y="4353255"/>
                  <a:ext cx="1226185" cy="113179"/>
                  <a:chOff x="2934335" y="2783840"/>
                  <a:chExt cx="1226185" cy="113179"/>
                </a:xfrm>
              </p:grpSpPr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427971A8-AF67-59FC-45BD-CE253E6F79F8}"/>
                      </a:ext>
                    </a:extLst>
                  </p:cNvPr>
                  <p:cNvSpPr/>
                  <p:nvPr/>
                </p:nvSpPr>
                <p:spPr>
                  <a:xfrm>
                    <a:off x="3078480" y="2814320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E252BC4-7518-5818-FC8B-0C386F92DC59}"/>
                      </a:ext>
                    </a:extLst>
                  </p:cNvPr>
                  <p:cNvSpPr/>
                  <p:nvPr/>
                </p:nvSpPr>
                <p:spPr>
                  <a:xfrm>
                    <a:off x="3238500" y="2804160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9B138037-53B7-C64F-978C-51DEBBC5CB61}"/>
                      </a:ext>
                    </a:extLst>
                  </p:cNvPr>
                  <p:cNvSpPr/>
                  <p:nvPr/>
                </p:nvSpPr>
                <p:spPr>
                  <a:xfrm>
                    <a:off x="3886200" y="2783840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6E27DC1F-56A7-0E4D-A4BF-161836418FF1}"/>
                      </a:ext>
                    </a:extLst>
                  </p:cNvPr>
                  <p:cNvSpPr/>
                  <p:nvPr/>
                </p:nvSpPr>
                <p:spPr>
                  <a:xfrm>
                    <a:off x="3547110" y="2794000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8465BC-4821-05AC-5705-E9842312877E}"/>
                      </a:ext>
                    </a:extLst>
                  </p:cNvPr>
                  <p:cNvSpPr/>
                  <p:nvPr/>
                </p:nvSpPr>
                <p:spPr>
                  <a:xfrm>
                    <a:off x="3382645" y="2792605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3474E20-7267-E4BD-8B35-DAB319AFA9B8}"/>
                      </a:ext>
                    </a:extLst>
                  </p:cNvPr>
                  <p:cNvSpPr/>
                  <p:nvPr/>
                </p:nvSpPr>
                <p:spPr>
                  <a:xfrm>
                    <a:off x="3709670" y="2790339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A38DE754-53B2-22C8-86BE-A125B8F1CAEE}"/>
                      </a:ext>
                    </a:extLst>
                  </p:cNvPr>
                  <p:cNvSpPr/>
                  <p:nvPr/>
                </p:nvSpPr>
                <p:spPr>
                  <a:xfrm>
                    <a:off x="2934335" y="2825899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E1FA180E-057F-BDE5-5036-C0C9BFC659CB}"/>
                      </a:ext>
                    </a:extLst>
                  </p:cNvPr>
                  <p:cNvSpPr/>
                  <p:nvPr/>
                </p:nvSpPr>
                <p:spPr>
                  <a:xfrm>
                    <a:off x="4069080" y="2785582"/>
                    <a:ext cx="91440" cy="71120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2EA3E47-9939-2C19-86E0-2ED8F0C2CEF6}"/>
                  </a:ext>
                </a:extLst>
              </p:cNvPr>
              <p:cNvSpPr txBox="1"/>
              <p:nvPr/>
            </p:nvSpPr>
            <p:spPr>
              <a:xfrm>
                <a:off x="752385" y="2689479"/>
                <a:ext cx="30168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accent1"/>
                    </a:solidFill>
                    <a:latin typeface="Sofia Pro Medium" panose="020B0000000000000000" pitchFamily="34" charset="0"/>
                  </a:rPr>
                  <a:t>1</a:t>
                </a:r>
              </a:p>
              <a:p>
                <a:pPr algn="l"/>
                <a:endParaRPr lang="en-US" dirty="0">
                  <a:solidFill>
                    <a:schemeClr val="accent1"/>
                  </a:solidFill>
                  <a:latin typeface="Sofia Pro Medium" panose="020B0000000000000000" pitchFamily="34" charset="0"/>
                </a:endParaRPr>
              </a:p>
              <a:p>
                <a:pPr algn="l"/>
                <a:endParaRPr lang="en-US" dirty="0">
                  <a:solidFill>
                    <a:schemeClr val="accent1"/>
                  </a:solidFill>
                  <a:latin typeface="Sofia Pro Medium" panose="020B0000000000000000" pitchFamily="34" charset="0"/>
                </a:endParaRPr>
              </a:p>
              <a:p>
                <a:pPr algn="l"/>
                <a:endParaRPr lang="en-US" dirty="0">
                  <a:solidFill>
                    <a:schemeClr val="accent1"/>
                  </a:solidFill>
                  <a:latin typeface="Sofia Pro Medium" panose="020B0000000000000000" pitchFamily="34" charset="0"/>
                </a:endParaRPr>
              </a:p>
              <a:p>
                <a:pPr algn="l"/>
                <a:endParaRPr lang="en-US" dirty="0">
                  <a:solidFill>
                    <a:schemeClr val="accent1"/>
                  </a:solidFill>
                  <a:latin typeface="Sofia Pro Medium" panose="020B0000000000000000" pitchFamily="34" charset="0"/>
                </a:endParaRPr>
              </a:p>
              <a:p>
                <a:pPr algn="l"/>
                <a:r>
                  <a:rPr lang="en-US" dirty="0">
                    <a:solidFill>
                      <a:schemeClr val="accent1"/>
                    </a:solidFill>
                    <a:latin typeface="Sofia Pro Medium" panose="020B0000000000000000" pitchFamily="34" charset="0"/>
                  </a:rPr>
                  <a:t>0</a:t>
                </a: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390A64D-3150-3D1D-8AB5-EB56D54E5C6B}"/>
                </a:ext>
              </a:extLst>
            </p:cNvPr>
            <p:cNvSpPr txBox="1"/>
            <p:nvPr/>
          </p:nvSpPr>
          <p:spPr>
            <a:xfrm>
              <a:off x="1980434" y="4450229"/>
              <a:ext cx="2317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Sofia Pro Medium" panose="020B0000000000000000" pitchFamily="34" charset="0"/>
                </a:rPr>
                <a:t>Logistic Regression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CB6EE04-BE39-6BC6-715C-9ECFDE268922}"/>
              </a:ext>
            </a:extLst>
          </p:cNvPr>
          <p:cNvGrpSpPr/>
          <p:nvPr/>
        </p:nvGrpSpPr>
        <p:grpSpPr>
          <a:xfrm>
            <a:off x="6588087" y="1807220"/>
            <a:ext cx="3759611" cy="2588094"/>
            <a:chOff x="6575294" y="2272419"/>
            <a:chExt cx="3759611" cy="258809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A943344-C149-875F-9347-DE0BB602CF7C}"/>
                </a:ext>
              </a:extLst>
            </p:cNvPr>
            <p:cNvGrpSpPr/>
            <p:nvPr/>
          </p:nvGrpSpPr>
          <p:grpSpPr>
            <a:xfrm>
              <a:off x="6575294" y="2272419"/>
              <a:ext cx="3759611" cy="2588094"/>
              <a:chOff x="6575294" y="2272419"/>
              <a:chExt cx="3759611" cy="258809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2DE62CD0-9ADE-9B0C-A792-CD090500B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9920" y="4395314"/>
                <a:ext cx="31597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E8D72A9-F8DC-E463-F51F-0EEF880013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69760" y="2458720"/>
                <a:ext cx="14568" cy="1925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D5DB5F1-5834-6092-FF7E-3B8BD15E44D8}"/>
                  </a:ext>
                </a:extLst>
              </p:cNvPr>
              <p:cNvSpPr/>
              <p:nvPr/>
            </p:nvSpPr>
            <p:spPr>
              <a:xfrm>
                <a:off x="7487920" y="2978622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3D3C865-0133-2AC1-C4C6-383FADABEF06}"/>
                  </a:ext>
                </a:extLst>
              </p:cNvPr>
              <p:cNvSpPr/>
              <p:nvPr/>
            </p:nvSpPr>
            <p:spPr>
              <a:xfrm>
                <a:off x="7620000" y="2633182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C86D00D-8015-8DF6-8877-4B38E9F93675}"/>
                  </a:ext>
                </a:extLst>
              </p:cNvPr>
              <p:cNvSpPr/>
              <p:nvPr/>
            </p:nvSpPr>
            <p:spPr>
              <a:xfrm>
                <a:off x="7772400" y="2785582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0941AB1-8EA6-362C-2625-1D3AE89672BB}"/>
                  </a:ext>
                </a:extLst>
              </p:cNvPr>
              <p:cNvSpPr/>
              <p:nvPr/>
            </p:nvSpPr>
            <p:spPr>
              <a:xfrm>
                <a:off x="7911110" y="2633182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C2C7208-9F43-CE0F-FC71-B3093F8B32B6}"/>
                  </a:ext>
                </a:extLst>
              </p:cNvPr>
              <p:cNvSpPr/>
              <p:nvPr/>
            </p:nvSpPr>
            <p:spPr>
              <a:xfrm>
                <a:off x="8392379" y="2859995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E68FF9A-1ED0-1EDA-4318-6CDB2F5EEE18}"/>
                  </a:ext>
                </a:extLst>
              </p:cNvPr>
              <p:cNvSpPr/>
              <p:nvPr/>
            </p:nvSpPr>
            <p:spPr>
              <a:xfrm>
                <a:off x="8178800" y="2805902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F12339A-9776-1153-21A4-4150F37A035F}"/>
                  </a:ext>
                </a:extLst>
              </p:cNvPr>
              <p:cNvSpPr/>
              <p:nvPr/>
            </p:nvSpPr>
            <p:spPr>
              <a:xfrm rot="10014806">
                <a:off x="7783064" y="3018038"/>
                <a:ext cx="73646" cy="7335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D7BAE37-678C-F929-2CB8-0CDCBCB1A7C3}"/>
                  </a:ext>
                </a:extLst>
              </p:cNvPr>
              <p:cNvSpPr/>
              <p:nvPr/>
            </p:nvSpPr>
            <p:spPr>
              <a:xfrm rot="10014806">
                <a:off x="7935464" y="3170438"/>
                <a:ext cx="73646" cy="7335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B11102C-90E5-5A6A-C0BD-B39A82BE025D}"/>
                  </a:ext>
                </a:extLst>
              </p:cNvPr>
              <p:cNvSpPr/>
              <p:nvPr/>
            </p:nvSpPr>
            <p:spPr>
              <a:xfrm rot="10014806">
                <a:off x="7996424" y="2916438"/>
                <a:ext cx="73646" cy="7335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BD565BF-3746-0CEB-5664-69572C23B05E}"/>
                  </a:ext>
                </a:extLst>
              </p:cNvPr>
              <p:cNvSpPr/>
              <p:nvPr/>
            </p:nvSpPr>
            <p:spPr>
              <a:xfrm rot="10014806">
                <a:off x="8148824" y="3068838"/>
                <a:ext cx="73646" cy="7335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04C3EF-3167-4063-90E7-B8679EF25833}"/>
                  </a:ext>
                </a:extLst>
              </p:cNvPr>
              <p:cNvSpPr/>
              <p:nvPr/>
            </p:nvSpPr>
            <p:spPr>
              <a:xfrm rot="10014806">
                <a:off x="8301224" y="3221238"/>
                <a:ext cx="73646" cy="7335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356ED07-BFA3-7CDE-0FD4-A72C9AC9379B}"/>
                  </a:ext>
                </a:extLst>
              </p:cNvPr>
              <p:cNvSpPr/>
              <p:nvPr/>
            </p:nvSpPr>
            <p:spPr>
              <a:xfrm>
                <a:off x="8463280" y="3842222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84597D3-6DA1-4242-474B-556E6D1CC999}"/>
                  </a:ext>
                </a:extLst>
              </p:cNvPr>
              <p:cNvSpPr/>
              <p:nvPr/>
            </p:nvSpPr>
            <p:spPr>
              <a:xfrm>
                <a:off x="8595360" y="3496782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71366FE-9B8A-ADAA-ED72-8449B3CB12F8}"/>
                  </a:ext>
                </a:extLst>
              </p:cNvPr>
              <p:cNvSpPr/>
              <p:nvPr/>
            </p:nvSpPr>
            <p:spPr>
              <a:xfrm>
                <a:off x="8747760" y="3649182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3D037A3-9EC7-04A3-8C83-C0AA12131EC9}"/>
                  </a:ext>
                </a:extLst>
              </p:cNvPr>
              <p:cNvSpPr/>
              <p:nvPr/>
            </p:nvSpPr>
            <p:spPr>
              <a:xfrm>
                <a:off x="8886470" y="3496782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AF787FA-125A-5444-8F0D-464DAF9D5E2E}"/>
                  </a:ext>
                </a:extLst>
              </p:cNvPr>
              <p:cNvSpPr/>
              <p:nvPr/>
            </p:nvSpPr>
            <p:spPr>
              <a:xfrm>
                <a:off x="9367739" y="3723595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D3435C0C-5622-8735-DCA3-361AB49E854B}"/>
                  </a:ext>
                </a:extLst>
              </p:cNvPr>
              <p:cNvSpPr/>
              <p:nvPr/>
            </p:nvSpPr>
            <p:spPr>
              <a:xfrm>
                <a:off x="9154160" y="3669502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DE0F618-250A-2F27-C2B4-708131D27781}"/>
                  </a:ext>
                </a:extLst>
              </p:cNvPr>
              <p:cNvSpPr/>
              <p:nvPr/>
            </p:nvSpPr>
            <p:spPr>
              <a:xfrm rot="10014806">
                <a:off x="8758424" y="3881638"/>
                <a:ext cx="73646" cy="7335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B802F8B-DB01-76B4-89E2-919AC04426A2}"/>
                  </a:ext>
                </a:extLst>
              </p:cNvPr>
              <p:cNvSpPr/>
              <p:nvPr/>
            </p:nvSpPr>
            <p:spPr>
              <a:xfrm rot="10014806">
                <a:off x="8910824" y="4034038"/>
                <a:ext cx="73646" cy="7335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4206456-ECD4-E27D-FBCA-B171DC72765F}"/>
                  </a:ext>
                </a:extLst>
              </p:cNvPr>
              <p:cNvSpPr/>
              <p:nvPr/>
            </p:nvSpPr>
            <p:spPr>
              <a:xfrm rot="10014806">
                <a:off x="8971784" y="3780038"/>
                <a:ext cx="73646" cy="7335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BEF70CB-D941-0410-0791-345464D0273D}"/>
                  </a:ext>
                </a:extLst>
              </p:cNvPr>
              <p:cNvSpPr/>
              <p:nvPr/>
            </p:nvSpPr>
            <p:spPr>
              <a:xfrm rot="10014806">
                <a:off x="9124184" y="3932438"/>
                <a:ext cx="73646" cy="7335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8BC2ECD-AEE5-DA0C-D70F-C93EF5DFD17E}"/>
                  </a:ext>
                </a:extLst>
              </p:cNvPr>
              <p:cNvSpPr/>
              <p:nvPr/>
            </p:nvSpPr>
            <p:spPr>
              <a:xfrm rot="10014806">
                <a:off x="9276584" y="4084838"/>
                <a:ext cx="73646" cy="7335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C61A591-8780-B3E2-066E-71AA39A63904}"/>
                  </a:ext>
                </a:extLst>
              </p:cNvPr>
              <p:cNvSpPr/>
              <p:nvPr/>
            </p:nvSpPr>
            <p:spPr>
              <a:xfrm>
                <a:off x="9072880" y="3537422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4C8A7EF-975C-9836-5601-0F1AA422A8E3}"/>
                  </a:ext>
                </a:extLst>
              </p:cNvPr>
              <p:cNvSpPr/>
              <p:nvPr/>
            </p:nvSpPr>
            <p:spPr>
              <a:xfrm>
                <a:off x="9204960" y="3191982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B65385A-8999-54AE-752D-84A3B44C26CA}"/>
                  </a:ext>
                </a:extLst>
              </p:cNvPr>
              <p:cNvSpPr/>
              <p:nvPr/>
            </p:nvSpPr>
            <p:spPr>
              <a:xfrm>
                <a:off x="9357360" y="3344382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612E5EB-CAF1-146A-8BBC-7FDFED1EEEC1}"/>
                  </a:ext>
                </a:extLst>
              </p:cNvPr>
              <p:cNvSpPr/>
              <p:nvPr/>
            </p:nvSpPr>
            <p:spPr>
              <a:xfrm>
                <a:off x="9496070" y="3191982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31FB284-5BDB-D20C-0642-E6C5092A8B32}"/>
                  </a:ext>
                </a:extLst>
              </p:cNvPr>
              <p:cNvSpPr/>
              <p:nvPr/>
            </p:nvSpPr>
            <p:spPr>
              <a:xfrm>
                <a:off x="9977339" y="3418795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DE16ACA-CFD2-0AE0-1F5B-CBE69F9BDBA6}"/>
                  </a:ext>
                </a:extLst>
              </p:cNvPr>
              <p:cNvSpPr/>
              <p:nvPr/>
            </p:nvSpPr>
            <p:spPr>
              <a:xfrm>
                <a:off x="9763760" y="3364702"/>
                <a:ext cx="81280" cy="4571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2B0B0E6-54D4-8E68-221B-CC7F70C58E22}"/>
                  </a:ext>
                </a:extLst>
              </p:cNvPr>
              <p:cNvSpPr/>
              <p:nvPr/>
            </p:nvSpPr>
            <p:spPr>
              <a:xfrm rot="10014806">
                <a:off x="9368024" y="3576838"/>
                <a:ext cx="73646" cy="7335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02C8A66-641A-45B8-01E0-5E6D377810F4}"/>
                  </a:ext>
                </a:extLst>
              </p:cNvPr>
              <p:cNvSpPr/>
              <p:nvPr/>
            </p:nvSpPr>
            <p:spPr>
              <a:xfrm rot="10014806">
                <a:off x="9571224" y="3759718"/>
                <a:ext cx="73646" cy="7335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B99E330-353D-4E4B-4D27-5391F2A17C4B}"/>
                  </a:ext>
                </a:extLst>
              </p:cNvPr>
              <p:cNvSpPr/>
              <p:nvPr/>
            </p:nvSpPr>
            <p:spPr>
              <a:xfrm rot="10014806">
                <a:off x="9581384" y="3475238"/>
                <a:ext cx="73646" cy="7335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05C6F4F-33C3-B916-0C2C-BEBFD11D42DC}"/>
                  </a:ext>
                </a:extLst>
              </p:cNvPr>
              <p:cNvSpPr/>
              <p:nvPr/>
            </p:nvSpPr>
            <p:spPr>
              <a:xfrm rot="10014806">
                <a:off x="9733784" y="3627638"/>
                <a:ext cx="73646" cy="7335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C793654-C0EB-17E1-26A9-AF7FC780F294}"/>
                  </a:ext>
                </a:extLst>
              </p:cNvPr>
              <p:cNvSpPr/>
              <p:nvPr/>
            </p:nvSpPr>
            <p:spPr>
              <a:xfrm rot="10014806">
                <a:off x="9886184" y="3780038"/>
                <a:ext cx="73646" cy="7335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6461B57-0D0B-A477-2234-56F8648DFEF0}"/>
                  </a:ext>
                </a:extLst>
              </p:cNvPr>
              <p:cNvSpPr/>
              <p:nvPr/>
            </p:nvSpPr>
            <p:spPr>
              <a:xfrm>
                <a:off x="8148320" y="2633182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42AEB10-A4BE-C8B4-780D-1010551623D6}"/>
                  </a:ext>
                </a:extLst>
              </p:cNvPr>
              <p:cNvSpPr/>
              <p:nvPr/>
            </p:nvSpPr>
            <p:spPr>
              <a:xfrm>
                <a:off x="8280400" y="2287742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94B4B32-8923-4EC7-8B5A-6237CB28151B}"/>
                  </a:ext>
                </a:extLst>
              </p:cNvPr>
              <p:cNvSpPr/>
              <p:nvPr/>
            </p:nvSpPr>
            <p:spPr>
              <a:xfrm>
                <a:off x="8432800" y="2440142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0DE3BE4-373F-98E7-6597-1B60A50D758F}"/>
                  </a:ext>
                </a:extLst>
              </p:cNvPr>
              <p:cNvSpPr/>
              <p:nvPr/>
            </p:nvSpPr>
            <p:spPr>
              <a:xfrm>
                <a:off x="8571510" y="2287742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C0622FE-8B9E-A17D-27E8-8342BD6A814F}"/>
                  </a:ext>
                </a:extLst>
              </p:cNvPr>
              <p:cNvSpPr/>
              <p:nvPr/>
            </p:nvSpPr>
            <p:spPr>
              <a:xfrm>
                <a:off x="9052779" y="2514555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3141170-8168-2D56-3214-8387AEECB01A}"/>
                  </a:ext>
                </a:extLst>
              </p:cNvPr>
              <p:cNvSpPr/>
              <p:nvPr/>
            </p:nvSpPr>
            <p:spPr>
              <a:xfrm>
                <a:off x="8839200" y="2460462"/>
                <a:ext cx="81280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CC5AAA6-D1AA-9A81-CF12-5502366FB8F0}"/>
                  </a:ext>
                </a:extLst>
              </p:cNvPr>
              <p:cNvSpPr/>
              <p:nvPr/>
            </p:nvSpPr>
            <p:spPr>
              <a:xfrm rot="10014806">
                <a:off x="8443464" y="2672598"/>
                <a:ext cx="73646" cy="7335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6CD6B9A-CD8D-0991-0A04-ABDF0FF604D3}"/>
                  </a:ext>
                </a:extLst>
              </p:cNvPr>
              <p:cNvSpPr/>
              <p:nvPr/>
            </p:nvSpPr>
            <p:spPr>
              <a:xfrm rot="10014806">
                <a:off x="8595864" y="2824998"/>
                <a:ext cx="73646" cy="7335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3C228F6-4300-D964-A254-0FD2174A9053}"/>
                  </a:ext>
                </a:extLst>
              </p:cNvPr>
              <p:cNvSpPr/>
              <p:nvPr/>
            </p:nvSpPr>
            <p:spPr>
              <a:xfrm rot="10014806">
                <a:off x="8656824" y="2570998"/>
                <a:ext cx="73646" cy="7335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5290D04-2238-D940-C7B2-500EE0590873}"/>
                  </a:ext>
                </a:extLst>
              </p:cNvPr>
              <p:cNvSpPr/>
              <p:nvPr/>
            </p:nvSpPr>
            <p:spPr>
              <a:xfrm rot="10014806">
                <a:off x="8809224" y="2723398"/>
                <a:ext cx="73646" cy="7335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2B7A6CA-849B-A68F-36E0-546C320C4FB1}"/>
                  </a:ext>
                </a:extLst>
              </p:cNvPr>
              <p:cNvSpPr/>
              <p:nvPr/>
            </p:nvSpPr>
            <p:spPr>
              <a:xfrm rot="10014806">
                <a:off x="8961624" y="2875798"/>
                <a:ext cx="73646" cy="7335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81160A4-7E92-2575-20EE-74B60442D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71080" y="2633182"/>
                <a:ext cx="2507755" cy="1396372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3BC11915-50E4-421D-DE17-0DE9A276FB5E}"/>
                  </a:ext>
                </a:extLst>
              </p:cNvPr>
              <p:cNvCxnSpPr>
                <a:cxnSpLocks/>
                <a:stCxn id="71" idx="1"/>
                <a:endCxn id="73" idx="2"/>
              </p:cNvCxnSpPr>
              <p:nvPr/>
            </p:nvCxnSpPr>
            <p:spPr>
              <a:xfrm>
                <a:off x="8369281" y="3277285"/>
                <a:ext cx="226079" cy="24235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525BE753-608E-A66C-EE62-321DF2074C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466" y="2941102"/>
                <a:ext cx="226079" cy="24235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B47A897-9361-D6A5-B045-4A2C497F766C}"/>
                  </a:ext>
                </a:extLst>
              </p:cNvPr>
              <p:cNvSpPr txBox="1"/>
              <p:nvPr/>
            </p:nvSpPr>
            <p:spPr>
              <a:xfrm>
                <a:off x="6575294" y="2272419"/>
                <a:ext cx="30168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accent1"/>
                    </a:solidFill>
                    <a:latin typeface="Sofia Pro Medium" panose="020B0000000000000000" pitchFamily="34" charset="0"/>
                  </a:rPr>
                  <a:t>1</a:t>
                </a:r>
              </a:p>
              <a:p>
                <a:pPr algn="l"/>
                <a:endParaRPr lang="en-US" dirty="0">
                  <a:solidFill>
                    <a:schemeClr val="accent1"/>
                  </a:solidFill>
                  <a:latin typeface="Sofia Pro Medium" panose="020B0000000000000000" pitchFamily="34" charset="0"/>
                </a:endParaRPr>
              </a:p>
              <a:p>
                <a:pPr algn="l"/>
                <a:endParaRPr lang="en-US" dirty="0">
                  <a:solidFill>
                    <a:schemeClr val="accent1"/>
                  </a:solidFill>
                  <a:latin typeface="Sofia Pro Medium" panose="020B0000000000000000" pitchFamily="34" charset="0"/>
                </a:endParaRPr>
              </a:p>
              <a:p>
                <a:pPr algn="l"/>
                <a:endParaRPr lang="en-US" dirty="0">
                  <a:solidFill>
                    <a:schemeClr val="accent1"/>
                  </a:solidFill>
                  <a:latin typeface="Sofia Pro Medium" panose="020B0000000000000000" pitchFamily="34" charset="0"/>
                </a:endParaRPr>
              </a:p>
              <a:p>
                <a:pPr algn="l"/>
                <a:endParaRPr lang="en-US" dirty="0">
                  <a:solidFill>
                    <a:schemeClr val="accent1"/>
                  </a:solidFill>
                  <a:latin typeface="Sofia Pro Medium" panose="020B0000000000000000" pitchFamily="34" charset="0"/>
                </a:endParaRPr>
              </a:p>
              <a:p>
                <a:pPr algn="l"/>
                <a:endParaRPr lang="en-US" dirty="0">
                  <a:solidFill>
                    <a:schemeClr val="accent1"/>
                  </a:solidFill>
                  <a:latin typeface="Sofia Pro Medium" panose="020B0000000000000000" pitchFamily="34" charset="0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5CE5458-C3A0-4798-03C7-1D005406ED33}"/>
                  </a:ext>
                </a:extLst>
              </p:cNvPr>
              <p:cNvSpPr txBox="1"/>
              <p:nvPr/>
            </p:nvSpPr>
            <p:spPr>
              <a:xfrm>
                <a:off x="10033219" y="44911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accent1"/>
                    </a:solidFill>
                    <a:latin typeface="Sofia Pro Medium" panose="020B0000000000000000" pitchFamily="34" charset="0"/>
                  </a:rPr>
                  <a:t>0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68AC5E-462D-AFEC-C8C4-EB53B64E98BD}"/>
                </a:ext>
              </a:extLst>
            </p:cNvPr>
            <p:cNvSpPr txBox="1"/>
            <p:nvPr/>
          </p:nvSpPr>
          <p:spPr>
            <a:xfrm>
              <a:off x="7474355" y="4470210"/>
              <a:ext cx="2317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Sofia Pro Medium" panose="020B0000000000000000" pitchFamily="34" charset="0"/>
                </a:rPr>
                <a:t>SVM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551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0680" y="865761"/>
            <a:ext cx="11430000" cy="498598"/>
          </a:xfrm>
        </p:spPr>
        <p:txBody>
          <a:bodyPr/>
          <a:lstStyle/>
          <a:p>
            <a:r>
              <a:rPr lang="en-US" dirty="0"/>
              <a:t> Logistic Regression 			SVM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55164C-CE35-26C8-4B25-4FDE47F15486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2058996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04C9BA-7F47-6638-3261-98295462A1DB}"/>
              </a:ext>
            </a:extLst>
          </p:cNvPr>
          <p:cNvGraphicFramePr>
            <a:graphicFrameLocks noGrp="1"/>
          </p:cNvGraphicFramePr>
          <p:nvPr/>
        </p:nvGraphicFramePr>
        <p:xfrm>
          <a:off x="6075680" y="2061771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1BB5073-2603-C688-ADC7-3A16F271B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42" y="3126740"/>
            <a:ext cx="3352800" cy="2616200"/>
          </a:xfrm>
          <a:prstGeom prst="rect">
            <a:avLst/>
          </a:prstGeom>
          <a:ln>
            <a:solidFill>
              <a:srgbClr val="77052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CEE63-62C7-F75F-C373-0ACCD345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22" y="3126740"/>
            <a:ext cx="3352800" cy="2616200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2299249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B406-AFE1-E615-417B-A70A8553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3585056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KNN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39A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 k-nearest neighbors (KNN) algorithm is a data classification method used in estimating the likelihood that a data point will become a member of one group or another based on which group the data points nearest to it belong to.</a:t>
            </a:r>
            <a:endParaRPr lang="en-US" dirty="0">
              <a:solidFill>
                <a:srgbClr val="0039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39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 k is the parameter that determines the number of nearest neighbours.</a:t>
            </a:r>
            <a:endParaRPr lang="en-US" dirty="0">
              <a:solidFill>
                <a:srgbClr val="0039A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Why To use KNN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39A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Classification is a critical problem in data science and machine learning. The KNN is one of the oldest yet accurate algorithms used for pattern classification and regression models.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8096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Metrics for dataset 2: </a:t>
            </a:r>
          </a:p>
          <a:p>
            <a:r>
              <a:rPr lang="en-US" dirty="0"/>
              <a:t>Confusion Matrix: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2C1BE8-F51F-ECED-F86F-33768CA5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01212"/>
              </p:ext>
            </p:extLst>
          </p:nvPr>
        </p:nvGraphicFramePr>
        <p:xfrm>
          <a:off x="5172451" y="1671222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0.75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0.75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0.75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65E4DDD-2B51-1F5B-E69B-DE191C72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96" y="3056914"/>
            <a:ext cx="4225870" cy="3297459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1694484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182AD-8A10-50FD-E07C-AB7C4EF3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2196"/>
            <a:ext cx="5789670" cy="3552444"/>
          </a:xfrm>
          <a:prstGeom prst="rect">
            <a:avLst/>
          </a:prstGeom>
          <a:ln>
            <a:solidFill>
              <a:srgbClr val="77052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18C5D-8DDC-5A22-AA26-F61B20645A52}"/>
              </a:ext>
            </a:extLst>
          </p:cNvPr>
          <p:cNvSpPr txBox="1"/>
          <p:nvPr/>
        </p:nvSpPr>
        <p:spPr>
          <a:xfrm>
            <a:off x="6092952" y="3105834"/>
            <a:ext cx="6099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u="sng" dirty="0">
                <a:solidFill>
                  <a:schemeClr val="accent1"/>
                </a:solidFill>
                <a:effectLst/>
                <a:latin typeface="var(--notebook-cell-output-font-family)"/>
              </a:rPr>
              <a:t>Best Parameters:</a:t>
            </a:r>
          </a:p>
          <a:p>
            <a:pPr algn="ctr"/>
            <a:r>
              <a:rPr lang="en-US" b="0" i="0" dirty="0">
                <a:effectLst/>
                <a:latin typeface="var(--notebook-cell-output-font-family)"/>
              </a:rPr>
              <a:t>{'metric': '</a:t>
            </a:r>
            <a:r>
              <a:rPr lang="en-US" b="0" i="0" dirty="0" err="1">
                <a:effectLst/>
                <a:latin typeface="var(--notebook-cell-output-font-family)"/>
              </a:rPr>
              <a:t>manhattan</a:t>
            </a:r>
            <a:r>
              <a:rPr lang="en-US" b="0" i="0" dirty="0">
                <a:effectLst/>
                <a:latin typeface="var(--notebook-cell-output-font-family)"/>
              </a:rPr>
              <a:t>', '</a:t>
            </a:r>
            <a:r>
              <a:rPr lang="en-US" b="0" i="0" dirty="0" err="1">
                <a:effectLst/>
                <a:latin typeface="var(--notebook-cell-output-font-family)"/>
              </a:rPr>
              <a:t>n_neighbors</a:t>
            </a:r>
            <a:r>
              <a:rPr lang="en-US" b="0" i="0" dirty="0">
                <a:effectLst/>
                <a:latin typeface="var(--notebook-cell-output-font-family)"/>
              </a:rPr>
              <a:t>': 3, 'weights': 'distance'}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1A7C0-16EE-EFFB-51C0-737258D75487}"/>
              </a:ext>
            </a:extLst>
          </p:cNvPr>
          <p:cNvSpPr txBox="1"/>
          <p:nvPr/>
        </p:nvSpPr>
        <p:spPr>
          <a:xfrm>
            <a:off x="6486525" y="3981450"/>
            <a:ext cx="464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60C3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dealing with a two-class problem, it's better to choose an odd value for K. Otherwise, a scenario can arise where the number of neighbors in each class is the same. Also, the value of K must not be a multiple of the number of classes present</a:t>
            </a:r>
            <a:endParaRPr lang="en-US" b="1" dirty="0">
              <a:solidFill>
                <a:srgbClr val="C60C3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321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Metrics for dataset 2: </a:t>
            </a:r>
          </a:p>
          <a:p>
            <a:r>
              <a:rPr lang="en-US" dirty="0"/>
              <a:t>Confusion Matrix: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78C98-8020-5A83-A2BC-A9BCFE76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087" y="3104912"/>
            <a:ext cx="4288448" cy="3395021"/>
          </a:xfrm>
          <a:prstGeom prst="rect">
            <a:avLst/>
          </a:prstGeom>
          <a:ln>
            <a:solidFill>
              <a:srgbClr val="770520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D31446-D56B-13A6-394A-75907DA8B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20374"/>
              </p:ext>
            </p:extLst>
          </p:nvPr>
        </p:nvGraphicFramePr>
        <p:xfrm>
          <a:off x="5002715" y="1671222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0.867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0.879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</a:rPr>
                        <a:t>0.87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827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B406-AFE1-E615-417B-A70A8553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328438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B26CF76-38BC-33F0-BBF3-D753AE6C24E5}"/>
              </a:ext>
            </a:extLst>
          </p:cNvPr>
          <p:cNvSpPr txBox="1">
            <a:spLocks/>
          </p:cNvSpPr>
          <p:nvPr/>
        </p:nvSpPr>
        <p:spPr>
          <a:xfrm>
            <a:off x="533400" y="1940726"/>
            <a:ext cx="10318102" cy="4173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Decision Tree?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decision tree is a non-parametric supervised learning algorithm, which is utilized for both classification and regression tasks.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Gini Index, Entropy and Information Gain are the most popular methods.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Decision Tree on MARTA dataset?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6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handles skewed classes which suits well for our dataset which is a non-linear.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6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 effort for data preparation during pre-processing and it is not necessary to normalize or scale the data.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6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intuitive and easy to explain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581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Tree: Evaluation Metrics for Entropy 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1811571"/>
            <a:ext cx="8655424" cy="4173203"/>
          </a:xfrm>
        </p:spPr>
        <p:txBody>
          <a:bodyPr/>
          <a:lstStyle/>
          <a:p>
            <a:r>
              <a:rPr lang="en-US" dirty="0"/>
              <a:t>Performance Metrics for dataset 2: </a:t>
            </a:r>
          </a:p>
          <a:p>
            <a:r>
              <a:rPr lang="en-US" dirty="0"/>
              <a:t>Confusion Matrix: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55164C-CE35-26C8-4B25-4FDE47F15486}"/>
              </a:ext>
            </a:extLst>
          </p:cNvPr>
          <p:cNvGraphicFramePr>
            <a:graphicFrameLocks noGrp="1"/>
          </p:cNvGraphicFramePr>
          <p:nvPr/>
        </p:nvGraphicFramePr>
        <p:xfrm>
          <a:off x="5245963" y="1672916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r>
                        <a:rPr lang="en-IN" sz="1400" dirty="0"/>
                        <a:t>0.74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0.86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0.70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2D4ED46-EF10-9E07-7878-00A81BB8F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19" r="7447"/>
          <a:stretch/>
        </p:blipFill>
        <p:spPr>
          <a:xfrm>
            <a:off x="3700372" y="2858822"/>
            <a:ext cx="4791256" cy="3369006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104489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MARTA Problem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A497E7F-650F-04DA-250A-7098A172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42" y="920792"/>
            <a:ext cx="961044" cy="37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25394-FB57-1E9F-B4A9-4EE23AA32990}"/>
              </a:ext>
            </a:extLst>
          </p:cNvPr>
          <p:cNvSpPr txBox="1"/>
          <p:nvPr/>
        </p:nvSpPr>
        <p:spPr>
          <a:xfrm>
            <a:off x="1446412" y="5121278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https://www.itsmarta.com/bsc_Bus_OTP.aspx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0675D-0280-6686-2FA7-5ED35B75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412" y="1736722"/>
            <a:ext cx="7528911" cy="33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90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Tree: Evaluation Metrics for GINI Index 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Metrics for dataset 2: </a:t>
            </a:r>
          </a:p>
          <a:p>
            <a:r>
              <a:rPr lang="en-US" dirty="0"/>
              <a:t>Confusion Matrix: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55164C-CE35-26C8-4B25-4FDE47F15486}"/>
              </a:ext>
            </a:extLst>
          </p:cNvPr>
          <p:cNvGraphicFramePr>
            <a:graphicFrameLocks noGrp="1"/>
          </p:cNvGraphicFramePr>
          <p:nvPr/>
        </p:nvGraphicFramePr>
        <p:xfrm>
          <a:off x="5245963" y="1672916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r>
                        <a:rPr lang="en-IN" sz="1400" dirty="0"/>
                        <a:t>0.753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0.835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0.70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206F452-F4AE-DF35-2B91-6E2473A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276" y="2883385"/>
            <a:ext cx="5224762" cy="3301217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1374596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– </a:t>
            </a:r>
            <a:r>
              <a:rPr lang="en-US" dirty="0" err="1"/>
              <a:t>max_depth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Hyperparameter used: </a:t>
            </a:r>
            <a:r>
              <a:rPr lang="en-IN" sz="1800" dirty="0" err="1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max_depth</a:t>
            </a:r>
            <a:r>
              <a:rPr lang="en-IN" sz="18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represents </a:t>
            </a:r>
            <a:r>
              <a:rPr lang="en-IN" sz="1800" dirty="0">
                <a:solidFill>
                  <a:srgbClr val="40404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maximum depth of a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the below graph the </a:t>
            </a:r>
            <a:r>
              <a:rPr lang="en-IN" sz="180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IN" sz="1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9</a:t>
            </a:r>
            <a:r>
              <a:rPr lang="en-IN" sz="1800" dirty="0">
                <a:solidFill>
                  <a:srgbClr val="40404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10 will make the model better.</a:t>
            </a:r>
            <a:endParaRPr lang="en-IN" sz="1800" dirty="0">
              <a:solidFill>
                <a:srgbClr val="40404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8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40404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3165B78E-9839-2C7F-AB5E-D535A5E8D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595" y="2873829"/>
            <a:ext cx="5875962" cy="3588374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862532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 – </a:t>
            </a:r>
            <a:r>
              <a:rPr lang="en-US" dirty="0" err="1"/>
              <a:t>max_depth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Metrics for dataset 2: </a:t>
            </a:r>
          </a:p>
          <a:p>
            <a:r>
              <a:rPr lang="en-US" dirty="0"/>
              <a:t>Confusion Matrix: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0B5D62-2BD4-1E4A-69F4-087C45E48C58}"/>
              </a:ext>
            </a:extLst>
          </p:cNvPr>
          <p:cNvGraphicFramePr>
            <a:graphicFrameLocks noGrp="1"/>
          </p:cNvGraphicFramePr>
          <p:nvPr/>
        </p:nvGraphicFramePr>
        <p:xfrm>
          <a:off x="5245963" y="1672916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r>
                        <a:rPr lang="en-IN" sz="1400" dirty="0"/>
                        <a:t>0.773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C2B3D09-CDBF-6618-36BF-CA9FC44C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259" y="2913778"/>
            <a:ext cx="4833040" cy="3259094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1795292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- Disadvantages 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B26CF76-38BC-33F0-BBF3-D753AE6C24E5}"/>
              </a:ext>
            </a:extLst>
          </p:cNvPr>
          <p:cNvSpPr txBox="1">
            <a:spLocks/>
          </p:cNvSpPr>
          <p:nvPr/>
        </p:nvSpPr>
        <p:spPr>
          <a:xfrm>
            <a:off x="533400" y="1940726"/>
            <a:ext cx="8655424" cy="4173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Trees are instable because a small change in the data can cause a large change in the structure of the decision tree.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 calculation can go far more complex compared to other algorithms.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tree often involves higher time to train the model.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Decision Tree algorithm is inadequate for applying regression and predicting continuous values.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742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B406-AFE1-E615-417B-A70A8553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2577562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CA9BB9-EA5F-96AC-8D02-43C1CF608B93}"/>
              </a:ext>
            </a:extLst>
          </p:cNvPr>
          <p:cNvGrpSpPr/>
          <p:nvPr/>
        </p:nvGrpSpPr>
        <p:grpSpPr>
          <a:xfrm>
            <a:off x="3343160" y="1691640"/>
            <a:ext cx="1889760" cy="1817846"/>
            <a:chOff x="883920" y="1747520"/>
            <a:chExt cx="2580640" cy="18178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169DD3-928E-59D9-C4D9-F6E8D20995AA}"/>
                </a:ext>
              </a:extLst>
            </p:cNvPr>
            <p:cNvSpPr/>
            <p:nvPr/>
          </p:nvSpPr>
          <p:spPr>
            <a:xfrm>
              <a:off x="1564640" y="1747520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72FEBB-D42D-964B-D58A-6A1D6DAB60FC}"/>
                </a:ext>
              </a:extLst>
            </p:cNvPr>
            <p:cNvSpPr/>
            <p:nvPr/>
          </p:nvSpPr>
          <p:spPr>
            <a:xfrm>
              <a:off x="2164080" y="2344023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6B72A0-BB3B-FFFB-7008-FBE5DE5B8E3E}"/>
                </a:ext>
              </a:extLst>
            </p:cNvPr>
            <p:cNvSpPr/>
            <p:nvPr/>
          </p:nvSpPr>
          <p:spPr>
            <a:xfrm>
              <a:off x="883920" y="2344023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FA3ED2-9379-E970-70A6-4027EF9FC09F}"/>
                </a:ext>
              </a:extLst>
            </p:cNvPr>
            <p:cNvSpPr/>
            <p:nvPr/>
          </p:nvSpPr>
          <p:spPr>
            <a:xfrm>
              <a:off x="2712720" y="3148806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7A6E30-52E8-C520-F4EC-96AC0FA31763}"/>
                </a:ext>
              </a:extLst>
            </p:cNvPr>
            <p:cNvSpPr/>
            <p:nvPr/>
          </p:nvSpPr>
          <p:spPr>
            <a:xfrm>
              <a:off x="1666240" y="3148806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947D71A-EAB1-102F-BCD0-BA575C929E43}"/>
                </a:ext>
              </a:extLst>
            </p:cNvPr>
            <p:cNvCxnSpPr/>
            <p:nvPr/>
          </p:nvCxnSpPr>
          <p:spPr>
            <a:xfrm flipH="1">
              <a:off x="1341120" y="2164080"/>
              <a:ext cx="223520" cy="1799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9F5F081-5AED-95F3-C06C-557E8EED77CC}"/>
                </a:ext>
              </a:extLst>
            </p:cNvPr>
            <p:cNvCxnSpPr>
              <a:endCxn id="6" idx="0"/>
            </p:cNvCxnSpPr>
            <p:nvPr/>
          </p:nvCxnSpPr>
          <p:spPr>
            <a:xfrm>
              <a:off x="2316480" y="2159397"/>
              <a:ext cx="223520" cy="184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A6C04A5-4BF5-2530-85C4-D1ABDC11A6D2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2164080" y="2760583"/>
              <a:ext cx="375920" cy="378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3FC71EF-339B-8F9F-4FEC-3B99386358DC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2540000" y="2760583"/>
              <a:ext cx="548640" cy="378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A6ADC2-E298-B48A-97A0-22F925440FA0}"/>
              </a:ext>
            </a:extLst>
          </p:cNvPr>
          <p:cNvGrpSpPr/>
          <p:nvPr/>
        </p:nvGrpSpPr>
        <p:grpSpPr>
          <a:xfrm>
            <a:off x="8766360" y="1795780"/>
            <a:ext cx="1889760" cy="1817846"/>
            <a:chOff x="883920" y="1747520"/>
            <a:chExt cx="2580640" cy="181784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1EC6D4-8427-39E3-9819-2C11D39161B2}"/>
                </a:ext>
              </a:extLst>
            </p:cNvPr>
            <p:cNvSpPr/>
            <p:nvPr/>
          </p:nvSpPr>
          <p:spPr>
            <a:xfrm>
              <a:off x="1564640" y="1747520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89798C-DA3D-00DC-7E50-BE8B253FE006}"/>
                </a:ext>
              </a:extLst>
            </p:cNvPr>
            <p:cNvSpPr/>
            <p:nvPr/>
          </p:nvSpPr>
          <p:spPr>
            <a:xfrm>
              <a:off x="2164080" y="2344023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62D858-41AC-45EA-CC4E-09EE1068CF04}"/>
                </a:ext>
              </a:extLst>
            </p:cNvPr>
            <p:cNvSpPr/>
            <p:nvPr/>
          </p:nvSpPr>
          <p:spPr>
            <a:xfrm>
              <a:off x="883920" y="2344023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550FB9-A31F-D3B3-6CE6-015F86EF0D49}"/>
                </a:ext>
              </a:extLst>
            </p:cNvPr>
            <p:cNvSpPr/>
            <p:nvPr/>
          </p:nvSpPr>
          <p:spPr>
            <a:xfrm>
              <a:off x="2712720" y="3148806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7D1A0C-78F6-C3FA-B21E-CF828A500FC1}"/>
                </a:ext>
              </a:extLst>
            </p:cNvPr>
            <p:cNvSpPr/>
            <p:nvPr/>
          </p:nvSpPr>
          <p:spPr>
            <a:xfrm>
              <a:off x="1666240" y="3148806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1047F1-01E8-CBE1-46C4-B059DF5B9734}"/>
                </a:ext>
              </a:extLst>
            </p:cNvPr>
            <p:cNvCxnSpPr/>
            <p:nvPr/>
          </p:nvCxnSpPr>
          <p:spPr>
            <a:xfrm flipH="1">
              <a:off x="1341120" y="2164080"/>
              <a:ext cx="223520" cy="1799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3A179F-1F4B-E829-CD55-25DD4FEE2F3D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2316480" y="2159397"/>
              <a:ext cx="223520" cy="184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821260-1ADE-E110-E006-0B2A1FE639A7}"/>
                </a:ext>
              </a:extLst>
            </p:cNvPr>
            <p:cNvCxnSpPr>
              <a:stCxn id="21" idx="2"/>
            </p:cNvCxnSpPr>
            <p:nvPr/>
          </p:nvCxnSpPr>
          <p:spPr>
            <a:xfrm flipH="1">
              <a:off x="2164080" y="2760583"/>
              <a:ext cx="375920" cy="378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C7D1424-6C2A-3EA9-2E44-D3CE01692788}"/>
                </a:ext>
              </a:extLst>
            </p:cNvPr>
            <p:cNvCxnSpPr>
              <a:stCxn id="21" idx="2"/>
            </p:cNvCxnSpPr>
            <p:nvPr/>
          </p:nvCxnSpPr>
          <p:spPr>
            <a:xfrm>
              <a:off x="2540000" y="2760583"/>
              <a:ext cx="548640" cy="378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AD2658-008D-91DC-371C-BBBD56AAE1B8}"/>
              </a:ext>
            </a:extLst>
          </p:cNvPr>
          <p:cNvGrpSpPr/>
          <p:nvPr/>
        </p:nvGrpSpPr>
        <p:grpSpPr>
          <a:xfrm>
            <a:off x="486840" y="1795780"/>
            <a:ext cx="1889760" cy="1817846"/>
            <a:chOff x="883920" y="1747520"/>
            <a:chExt cx="2580640" cy="18178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394008-EB13-E36F-592B-3E70097B2C8A}"/>
                </a:ext>
              </a:extLst>
            </p:cNvPr>
            <p:cNvSpPr/>
            <p:nvPr/>
          </p:nvSpPr>
          <p:spPr>
            <a:xfrm>
              <a:off x="1564640" y="1747520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5D3366-E559-CD5E-F1A0-BE05EA9607AE}"/>
                </a:ext>
              </a:extLst>
            </p:cNvPr>
            <p:cNvSpPr/>
            <p:nvPr/>
          </p:nvSpPr>
          <p:spPr>
            <a:xfrm>
              <a:off x="2164080" y="2344023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1BC1AAC-6BDF-87E0-0D0F-2173E247DA8A}"/>
                </a:ext>
              </a:extLst>
            </p:cNvPr>
            <p:cNvSpPr/>
            <p:nvPr/>
          </p:nvSpPr>
          <p:spPr>
            <a:xfrm>
              <a:off x="883920" y="2344023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41A9FA-38F9-8C0A-877C-FD2853A779C2}"/>
                </a:ext>
              </a:extLst>
            </p:cNvPr>
            <p:cNvSpPr/>
            <p:nvPr/>
          </p:nvSpPr>
          <p:spPr>
            <a:xfrm>
              <a:off x="2712720" y="3148806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D8960F-65E1-6E92-0352-27A154B2824B}"/>
                </a:ext>
              </a:extLst>
            </p:cNvPr>
            <p:cNvSpPr/>
            <p:nvPr/>
          </p:nvSpPr>
          <p:spPr>
            <a:xfrm>
              <a:off x="1666240" y="3148806"/>
              <a:ext cx="751840" cy="4165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890423E-04EA-2DC9-20EB-F5E625DAF6B0}"/>
                </a:ext>
              </a:extLst>
            </p:cNvPr>
            <p:cNvCxnSpPr/>
            <p:nvPr/>
          </p:nvCxnSpPr>
          <p:spPr>
            <a:xfrm flipH="1">
              <a:off x="1341120" y="2164080"/>
              <a:ext cx="223520" cy="1799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C4E8536-86EE-EBFA-39B0-EA07D4762F3D}"/>
                </a:ext>
              </a:extLst>
            </p:cNvPr>
            <p:cNvCxnSpPr>
              <a:endCxn id="31" idx="0"/>
            </p:cNvCxnSpPr>
            <p:nvPr/>
          </p:nvCxnSpPr>
          <p:spPr>
            <a:xfrm>
              <a:off x="2316480" y="2159397"/>
              <a:ext cx="223520" cy="184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4AED0FA-F7DB-77E0-15A1-C2EDFFF558C2}"/>
                </a:ext>
              </a:extLst>
            </p:cNvPr>
            <p:cNvCxnSpPr>
              <a:stCxn id="31" idx="2"/>
            </p:cNvCxnSpPr>
            <p:nvPr/>
          </p:nvCxnSpPr>
          <p:spPr>
            <a:xfrm flipH="1">
              <a:off x="2164080" y="2760583"/>
              <a:ext cx="375920" cy="378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D5D85B3-2837-39B5-71BA-97593FEAA410}"/>
                </a:ext>
              </a:extLst>
            </p:cNvPr>
            <p:cNvCxnSpPr>
              <a:stCxn id="31" idx="2"/>
            </p:cNvCxnSpPr>
            <p:nvPr/>
          </p:nvCxnSpPr>
          <p:spPr>
            <a:xfrm>
              <a:off x="2540000" y="2760583"/>
              <a:ext cx="548640" cy="378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A0A00E4E-E019-78CA-2CD4-AE2885D7D04C}"/>
              </a:ext>
            </a:extLst>
          </p:cNvPr>
          <p:cNvSpPr/>
          <p:nvPr/>
        </p:nvSpPr>
        <p:spPr>
          <a:xfrm>
            <a:off x="2915920" y="5411432"/>
            <a:ext cx="5850440" cy="162560"/>
          </a:xfrm>
          <a:prstGeom prst="rightArrow">
            <a:avLst/>
          </a:prstGeom>
          <a:solidFill>
            <a:srgbClr val="0071C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F106A3-2D3A-6958-6866-9BDC63849B6D}"/>
              </a:ext>
            </a:extLst>
          </p:cNvPr>
          <p:cNvSpPr txBox="1"/>
          <p:nvPr/>
        </p:nvSpPr>
        <p:spPr>
          <a:xfrm>
            <a:off x="4418240" y="5113418"/>
            <a:ext cx="295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fia Pro Medium" panose="020B0000000000000000" pitchFamily="34" charset="0"/>
              </a:rPr>
              <a:t>(Sequentially)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A54622E-0E57-5E0E-BB81-B4565DFCEE94}"/>
              </a:ext>
            </a:extLst>
          </p:cNvPr>
          <p:cNvSpPr/>
          <p:nvPr/>
        </p:nvSpPr>
        <p:spPr>
          <a:xfrm>
            <a:off x="6329640" y="2600563"/>
            <a:ext cx="213360" cy="20828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1D2AA9B-7E2D-7B2A-E1B0-DE6CFBF47106}"/>
              </a:ext>
            </a:extLst>
          </p:cNvPr>
          <p:cNvSpPr/>
          <p:nvPr/>
        </p:nvSpPr>
        <p:spPr>
          <a:xfrm>
            <a:off x="6862560" y="2600563"/>
            <a:ext cx="213360" cy="20828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5E5D0C-3539-DF41-444B-95EF0901E9B3}"/>
              </a:ext>
            </a:extLst>
          </p:cNvPr>
          <p:cNvSpPr/>
          <p:nvPr/>
        </p:nvSpPr>
        <p:spPr>
          <a:xfrm>
            <a:off x="7395480" y="2600563"/>
            <a:ext cx="213360" cy="20828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E4C8C6-0303-EEDC-87AB-36BBCFEAB0CE}"/>
              </a:ext>
            </a:extLst>
          </p:cNvPr>
          <p:cNvCxnSpPr/>
          <p:nvPr/>
        </p:nvCxnSpPr>
        <p:spPr>
          <a:xfrm>
            <a:off x="1259840" y="3897709"/>
            <a:ext cx="0" cy="389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043B5DD-52F2-BC94-CE2C-47F5E79E97FD}"/>
              </a:ext>
            </a:extLst>
          </p:cNvPr>
          <p:cNvCxnSpPr/>
          <p:nvPr/>
        </p:nvCxnSpPr>
        <p:spPr>
          <a:xfrm>
            <a:off x="4466599" y="3895843"/>
            <a:ext cx="0" cy="389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10AF4F-24E5-C4C0-3A47-782998FD22F4}"/>
              </a:ext>
            </a:extLst>
          </p:cNvPr>
          <p:cNvCxnSpPr/>
          <p:nvPr/>
        </p:nvCxnSpPr>
        <p:spPr>
          <a:xfrm>
            <a:off x="9985440" y="3711098"/>
            <a:ext cx="0" cy="389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82E57B3-45D8-3640-49C6-758FE1157124}"/>
              </a:ext>
            </a:extLst>
          </p:cNvPr>
          <p:cNvSpPr txBox="1"/>
          <p:nvPr/>
        </p:nvSpPr>
        <p:spPr>
          <a:xfrm>
            <a:off x="905214" y="4317687"/>
            <a:ext cx="7142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2"/>
                </a:solidFill>
                <a:latin typeface="Sofia Pro Medium" panose="020B0000000000000000" pitchFamily="34" charset="0"/>
              </a:rPr>
              <a:t>Residual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C4F546-F6F7-F672-54FD-C1DC82752C93}"/>
              </a:ext>
            </a:extLst>
          </p:cNvPr>
          <p:cNvSpPr txBox="1"/>
          <p:nvPr/>
        </p:nvSpPr>
        <p:spPr>
          <a:xfrm>
            <a:off x="4109487" y="4316894"/>
            <a:ext cx="7142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2"/>
                </a:solidFill>
                <a:latin typeface="Sofia Pro Medium" panose="020B0000000000000000" pitchFamily="34" charset="0"/>
              </a:rPr>
              <a:t>Residual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7ECEE3-4AA6-A124-EC04-38A306E66C32}"/>
              </a:ext>
            </a:extLst>
          </p:cNvPr>
          <p:cNvSpPr txBox="1"/>
          <p:nvPr/>
        </p:nvSpPr>
        <p:spPr>
          <a:xfrm>
            <a:off x="9621967" y="4158696"/>
            <a:ext cx="7142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2"/>
                </a:solidFill>
                <a:latin typeface="Sofia Pro Medium" panose="020B0000000000000000" pitchFamily="34" charset="0"/>
              </a:rPr>
              <a:t>Residual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DE443D6-A396-07B9-30A6-E4A75D101FF5}"/>
              </a:ext>
            </a:extLst>
          </p:cNvPr>
          <p:cNvCxnSpPr>
            <a:stCxn id="49" idx="3"/>
            <a:endCxn id="3" idx="0"/>
          </p:cNvCxnSpPr>
          <p:nvPr/>
        </p:nvCxnSpPr>
        <p:spPr>
          <a:xfrm flipV="1">
            <a:off x="1619439" y="1691640"/>
            <a:ext cx="2497481" cy="2753005"/>
          </a:xfrm>
          <a:prstGeom prst="bentConnector4">
            <a:avLst>
              <a:gd name="adj1" fmla="val 44489"/>
              <a:gd name="adj2" fmla="val 108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E46CD9D4-514B-F26C-1488-61390214409A}"/>
              </a:ext>
            </a:extLst>
          </p:cNvPr>
          <p:cNvCxnSpPr/>
          <p:nvPr/>
        </p:nvCxnSpPr>
        <p:spPr>
          <a:xfrm flipV="1">
            <a:off x="7085560" y="1586726"/>
            <a:ext cx="2497481" cy="2753005"/>
          </a:xfrm>
          <a:prstGeom prst="bentConnector4">
            <a:avLst>
              <a:gd name="adj1" fmla="val 44489"/>
              <a:gd name="adj2" fmla="val 108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11A64A7-F5CC-2DF2-8595-C6CB7CFA930A}"/>
              </a:ext>
            </a:extLst>
          </p:cNvPr>
          <p:cNvCxnSpPr/>
          <p:nvPr/>
        </p:nvCxnSpPr>
        <p:spPr>
          <a:xfrm>
            <a:off x="6476168" y="4347374"/>
            <a:ext cx="55403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518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8551C-6C35-986C-3752-573281D7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968" y="1635912"/>
            <a:ext cx="6657256" cy="4848017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254851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55164C-CE35-26C8-4B25-4FDE47F15486}"/>
              </a:ext>
            </a:extLst>
          </p:cNvPr>
          <p:cNvGraphicFramePr>
            <a:graphicFrameLocks noGrp="1"/>
          </p:cNvGraphicFramePr>
          <p:nvPr/>
        </p:nvGraphicFramePr>
        <p:xfrm>
          <a:off x="714603" y="3314596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CB899B3-D6BB-B1B0-DAC5-FCAC7A38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9778"/>
            <a:ext cx="5091387" cy="4011396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3545239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Hypertuning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4A7AC-DCB9-F292-ECFC-61B0C309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2057400"/>
            <a:ext cx="3840480" cy="2880360"/>
          </a:xfrm>
          <a:prstGeom prst="rect">
            <a:avLst/>
          </a:prstGeom>
          <a:ln>
            <a:solidFill>
              <a:srgbClr val="77052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6529D9-F850-5926-B0EB-35989E38A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0" y="2057400"/>
            <a:ext cx="3840480" cy="2880360"/>
          </a:xfrm>
          <a:prstGeom prst="rect">
            <a:avLst/>
          </a:prstGeom>
          <a:ln>
            <a:solidFill>
              <a:srgbClr val="77052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F6873-A948-114E-CAF2-05D09DBD2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057400"/>
            <a:ext cx="3840480" cy="2880360"/>
          </a:xfrm>
          <a:prstGeom prst="rect">
            <a:avLst/>
          </a:prstGeom>
          <a:ln>
            <a:solidFill>
              <a:srgbClr val="77052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7D2F52-DC31-12A3-9A86-F3537C7B23FA}"/>
              </a:ext>
            </a:extLst>
          </p:cNvPr>
          <p:cNvSpPr txBox="1"/>
          <p:nvPr/>
        </p:nvSpPr>
        <p:spPr>
          <a:xfrm>
            <a:off x="2235200" y="5498703"/>
            <a:ext cx="786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n_estimators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min_samples_leafs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78173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Hypertuning</a:t>
            </a:r>
            <a:r>
              <a:rPr lang="en-US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0B5D62-2BD4-1E4A-69F4-087C45E48C58}"/>
              </a:ext>
            </a:extLst>
          </p:cNvPr>
          <p:cNvGraphicFramePr>
            <a:graphicFrameLocks noGrp="1"/>
          </p:cNvGraphicFramePr>
          <p:nvPr/>
        </p:nvGraphicFramePr>
        <p:xfrm>
          <a:off x="751840" y="3324756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8B61D5-3991-25CD-A4B4-2CA2C4D8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806368"/>
            <a:ext cx="4714240" cy="3678536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406698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MARTA Problem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A497E7F-650F-04DA-250A-7098A172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42" y="920792"/>
            <a:ext cx="961044" cy="37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C7453-055E-ABE9-A78E-52C1E7F6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429000"/>
            <a:ext cx="11430000" cy="413336"/>
          </a:xfrm>
        </p:spPr>
        <p:txBody>
          <a:bodyPr/>
          <a:lstStyle/>
          <a:p>
            <a:pPr lvl="0" algn="ctr"/>
            <a:r>
              <a:rPr lang="en-US" sz="2800" dirty="0"/>
              <a:t>Marta riders have no information regarding bus delays ! </a:t>
            </a:r>
          </a:p>
        </p:txBody>
      </p:sp>
    </p:spTree>
    <p:extLst>
      <p:ext uri="{BB962C8B-B14F-4D97-AF65-F5344CB8AC3E}">
        <p14:creationId xmlns:p14="http://schemas.microsoft.com/office/powerpoint/2010/main" val="2787553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B406-AFE1-E615-417B-A70A8553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4098398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B26CF76-38BC-33F0-BBF3-D753AE6C24E5}"/>
              </a:ext>
            </a:extLst>
          </p:cNvPr>
          <p:cNvSpPr txBox="1">
            <a:spLocks/>
          </p:cNvSpPr>
          <p:nvPr/>
        </p:nvSpPr>
        <p:spPr>
          <a:xfrm>
            <a:off x="533400" y="1940726"/>
            <a:ext cx="8655424" cy="4173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What is Random Forest Classifier?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is a Supervised Machine Learning Algorithm that is used widely in Classification and Regression problems. 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builds decision trees on different samples and takes their majority vote for classification and average in case of regression.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random forest classifier, the higher the number of trees in the forest results in higher accuracy.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an ensemble method which is better than a single decision tree because it reduces the over-fitting by averaging the result.</a:t>
            </a:r>
          </a:p>
          <a:p>
            <a:pPr>
              <a:spcAft>
                <a:spcPts val="800"/>
              </a:spcAft>
            </a:pPr>
            <a:r>
              <a:rPr lang="en-IN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Random Forest Classifier</a:t>
            </a:r>
            <a:r>
              <a:rPr lang="en-IN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MARTA dataset?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forests work well for a large range of data items than a single decision tree does.</a:t>
            </a: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algorithms maintains good accuracy even a large proportion of the data is missing.</a:t>
            </a:r>
          </a:p>
          <a:p>
            <a:pPr marL="34290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It overcomes the problem of overfitting by averaging or combining the results of different decision trees.</a:t>
            </a:r>
          </a:p>
          <a:p>
            <a:pPr marL="34290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overcomes the problem of overfitting by averaging or combining the results of different decision trees.</a:t>
            </a:r>
          </a:p>
          <a:p>
            <a:pPr marL="34290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39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Evaluation Metrics for Entropy 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Metrics for dataset 2: </a:t>
            </a:r>
          </a:p>
          <a:p>
            <a:r>
              <a:rPr lang="en-US" dirty="0"/>
              <a:t>Confusion Matrix: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55164C-CE35-26C8-4B25-4FDE47F15486}"/>
              </a:ext>
            </a:extLst>
          </p:cNvPr>
          <p:cNvGraphicFramePr>
            <a:graphicFrameLocks noGrp="1"/>
          </p:cNvGraphicFramePr>
          <p:nvPr/>
        </p:nvGraphicFramePr>
        <p:xfrm>
          <a:off x="5245963" y="1672916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r>
                        <a:rPr lang="en-US" sz="1400" dirty="0"/>
                        <a:t>0.864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1244059-9DA8-2562-8531-1D431323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92956"/>
            <a:ext cx="3832922" cy="23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2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: Evaluation Metrics for GINI Index 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Metrics for dataset 2: </a:t>
            </a:r>
          </a:p>
          <a:p>
            <a:r>
              <a:rPr lang="en-US" dirty="0"/>
              <a:t>Confusion Matrix: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55164C-CE35-26C8-4B25-4FDE47F15486}"/>
              </a:ext>
            </a:extLst>
          </p:cNvPr>
          <p:cNvGraphicFramePr>
            <a:graphicFrameLocks noGrp="1"/>
          </p:cNvGraphicFramePr>
          <p:nvPr/>
        </p:nvGraphicFramePr>
        <p:xfrm>
          <a:off x="5245963" y="1672916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r>
                        <a:rPr lang="en-US" sz="1400" dirty="0"/>
                        <a:t>0.859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AEBBEDA-48F8-F642-DAF3-B6452F42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8" y="2820752"/>
            <a:ext cx="3630264" cy="247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5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Hypertuning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8EEC4-B83C-7611-F690-F68443D2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6" y="2289967"/>
            <a:ext cx="3657600" cy="2743200"/>
          </a:xfrm>
          <a:prstGeom prst="rect">
            <a:avLst/>
          </a:prstGeom>
          <a:ln>
            <a:solidFill>
              <a:srgbClr val="77052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6B1294-F63B-DB27-B2F5-3F356EBCA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328" y="2310287"/>
            <a:ext cx="3657600" cy="2743200"/>
          </a:xfrm>
          <a:prstGeom prst="rect">
            <a:avLst/>
          </a:prstGeom>
          <a:ln>
            <a:solidFill>
              <a:srgbClr val="77052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51D326-9D67-9315-5954-97B304DD2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840" y="2297587"/>
            <a:ext cx="3657600" cy="2755900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1018797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Hypertuning</a:t>
            </a:r>
            <a:r>
              <a:rPr lang="en-US" dirty="0"/>
              <a:t> - None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55164C-CE35-26C8-4B25-4FDE47F15486}"/>
              </a:ext>
            </a:extLst>
          </p:cNvPr>
          <p:cNvGraphicFramePr>
            <a:graphicFrameLocks noGrp="1"/>
          </p:cNvGraphicFramePr>
          <p:nvPr/>
        </p:nvGraphicFramePr>
        <p:xfrm>
          <a:off x="645556" y="3429000"/>
          <a:ext cx="4475085" cy="64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636">
                  <a:extLst>
                    <a:ext uri="{9D8B030D-6E8A-4147-A177-3AD203B41FA5}">
                      <a16:colId xmlns:a16="http://schemas.microsoft.com/office/drawing/2014/main" val="3126629765"/>
                    </a:ext>
                  </a:extLst>
                </a:gridCol>
                <a:gridCol w="1613462">
                  <a:extLst>
                    <a:ext uri="{9D8B030D-6E8A-4147-A177-3AD203B41FA5}">
                      <a16:colId xmlns:a16="http://schemas.microsoft.com/office/drawing/2014/main" val="3634082555"/>
                    </a:ext>
                  </a:extLst>
                </a:gridCol>
                <a:gridCol w="1546987">
                  <a:extLst>
                    <a:ext uri="{9D8B030D-6E8A-4147-A177-3AD203B41FA5}">
                      <a16:colId xmlns:a16="http://schemas.microsoft.com/office/drawing/2014/main" val="2126432688"/>
                    </a:ext>
                  </a:extLst>
                </a:gridCol>
              </a:tblGrid>
              <a:tr h="336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8340"/>
                  </a:ext>
                </a:extLst>
              </a:tr>
              <a:tr h="2492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863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26AF8C-D910-AE89-D213-C4F4CDA09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079" y="1828800"/>
            <a:ext cx="4789705" cy="3773707"/>
          </a:xfrm>
          <a:prstGeom prst="rect">
            <a:avLst/>
          </a:prstGeom>
          <a:ln>
            <a:solidFill>
              <a:srgbClr val="770520"/>
            </a:solidFill>
          </a:ln>
        </p:spPr>
      </p:pic>
    </p:spTree>
    <p:extLst>
      <p:ext uri="{BB962C8B-B14F-4D97-AF65-F5344CB8AC3E}">
        <p14:creationId xmlns:p14="http://schemas.microsoft.com/office/powerpoint/2010/main" val="1206453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 - Disadvantages 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B26CF76-38BC-33F0-BBF3-D753AE6C24E5}"/>
              </a:ext>
            </a:extLst>
          </p:cNvPr>
          <p:cNvSpPr txBox="1">
            <a:spLocks/>
          </p:cNvSpPr>
          <p:nvPr/>
        </p:nvSpPr>
        <p:spPr>
          <a:xfrm>
            <a:off x="533400" y="1940726"/>
            <a:ext cx="8655424" cy="4173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None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Complexity is the main disadvantage of Random forest algorithms.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Construction of Random forests are much harder and time-consuming than decision trees.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computational resources are required to implement Random Forest algorithm.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less intuitive in case when we have a large collection of decision trees.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prediction process using random forests is very time-consuming in comparison with other algorithms.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5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B8018-E5A7-D67D-536E-B7B719B34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12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9E5D-378F-2249-A26E-6EFC469F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 dirty="0"/>
              <a:t>Results Table – </a:t>
            </a:r>
            <a:r>
              <a:rPr lang="en-US" dirty="0" err="1"/>
              <a:t>Hypertuned</a:t>
            </a:r>
            <a:endParaRPr lang="en-US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5ED572C6-48DB-6E40-B96E-A4134548FE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24295" y="2337753"/>
          <a:ext cx="874340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8117">
                  <a:extLst>
                    <a:ext uri="{9D8B030D-6E8A-4147-A177-3AD203B41FA5}">
                      <a16:colId xmlns:a16="http://schemas.microsoft.com/office/drawing/2014/main" val="3497676533"/>
                    </a:ext>
                  </a:extLst>
                </a:gridCol>
                <a:gridCol w="1322773">
                  <a:extLst>
                    <a:ext uri="{9D8B030D-6E8A-4147-A177-3AD203B41FA5}">
                      <a16:colId xmlns:a16="http://schemas.microsoft.com/office/drawing/2014/main" val="789355482"/>
                    </a:ext>
                  </a:extLst>
                </a:gridCol>
                <a:gridCol w="1580225">
                  <a:extLst>
                    <a:ext uri="{9D8B030D-6E8A-4147-A177-3AD203B41FA5}">
                      <a16:colId xmlns:a16="http://schemas.microsoft.com/office/drawing/2014/main" val="2293908322"/>
                    </a:ext>
                  </a:extLst>
                </a:gridCol>
                <a:gridCol w="1712294">
                  <a:extLst>
                    <a:ext uri="{9D8B030D-6E8A-4147-A177-3AD203B41FA5}">
                      <a16:colId xmlns:a16="http://schemas.microsoft.com/office/drawing/2014/main" val="331491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7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7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7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 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7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07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Gradient Boosting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97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Random forest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83426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23076E0-2929-C000-D64A-6963F3B0441F}"/>
              </a:ext>
            </a:extLst>
          </p:cNvPr>
          <p:cNvSpPr/>
          <p:nvPr/>
        </p:nvSpPr>
        <p:spPr>
          <a:xfrm>
            <a:off x="1351279" y="3367246"/>
            <a:ext cx="9489440" cy="536893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5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633522"/>
            <a:ext cx="4156364" cy="1248355"/>
          </a:xfrm>
        </p:spPr>
        <p:txBody>
          <a:bodyPr/>
          <a:lstStyle/>
          <a:p>
            <a:r>
              <a:rPr lang="en-US" sz="5400" dirty="0"/>
              <a:t>Key 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B8018-E5A7-D67D-536E-B7B719B34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9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A325BC-4C4E-87C5-5818-670682F2D3E2}"/>
              </a:ext>
            </a:extLst>
          </p:cNvPr>
          <p:cNvSpPr txBox="1">
            <a:spLocks/>
          </p:cNvSpPr>
          <p:nvPr/>
        </p:nvSpPr>
        <p:spPr>
          <a:xfrm>
            <a:off x="381000" y="3429000"/>
            <a:ext cx="11430000" cy="4133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Create a bus lateness predictor using MARTA’s public data</a:t>
            </a:r>
          </a:p>
          <a:p>
            <a:pPr algn="ctr"/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346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</p:txBody>
      </p:sp>
    </p:spTree>
    <p:extLst>
      <p:ext uri="{BB962C8B-B14F-4D97-AF65-F5344CB8AC3E}">
        <p14:creationId xmlns:p14="http://schemas.microsoft.com/office/powerpoint/2010/main" val="1096699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Impact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B8018-E5A7-D67D-536E-B7B719B34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13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Schedule trips around lateness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Notify Riders using their existing APP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45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Increase confidence with public transportation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Properly plan trips 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40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Questions ? </a:t>
            </a:r>
          </a:p>
        </p:txBody>
      </p:sp>
    </p:spTree>
    <p:extLst>
      <p:ext uri="{BB962C8B-B14F-4D97-AF65-F5344CB8AC3E}">
        <p14:creationId xmlns:p14="http://schemas.microsoft.com/office/powerpoint/2010/main" val="643100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Data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9B406-AFE1-E615-417B-A70A8553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Transit Feed Specification (GTFS)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5219700" cy="4173203"/>
          </a:xfrm>
        </p:spPr>
        <p:txBody>
          <a:bodyPr/>
          <a:lstStyle/>
          <a:p>
            <a:pPr lvl="0"/>
            <a:r>
              <a:rPr lang="en-US" dirty="0"/>
              <a:t>What ?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02124"/>
                </a:solidFill>
                <a:latin typeface="Roboto" panose="02000000000000000000" pitchFamily="2" charset="0"/>
              </a:rPr>
              <a:t>F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ormat for public transportation schedules and associated geographic information.</a:t>
            </a:r>
          </a:p>
          <a:p>
            <a:pPr lvl="0"/>
            <a:endParaRPr lang="en-US" dirty="0"/>
          </a:p>
          <a:p>
            <a:pPr lvl="4"/>
            <a:endParaRPr lang="en-US" dirty="0"/>
          </a:p>
        </p:txBody>
      </p:sp>
      <p:pic>
        <p:nvPicPr>
          <p:cNvPr id="1026" name="Picture 2" descr="The hitchhiker's guide to GTFS with python | by Guilherme M. Iablonovski |  Analytics Vidhya | Medium">
            <a:extLst>
              <a:ext uri="{FF2B5EF4-FFF2-40B4-BE49-F238E27FC236}">
                <a16:creationId xmlns:a16="http://schemas.microsoft.com/office/drawing/2014/main" id="{51FBBD27-2BBB-7E15-E3E4-9A01090B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58" y="1627027"/>
            <a:ext cx="5219700" cy="4495800"/>
          </a:xfrm>
          <a:prstGeom prst="rect">
            <a:avLst/>
          </a:prstGeom>
          <a:noFill/>
          <a:ln>
            <a:solidFill>
              <a:srgbClr val="7705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7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Transit Feed Specification (GTFS)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5219700" cy="4173203"/>
          </a:xfrm>
        </p:spPr>
        <p:txBody>
          <a:bodyPr/>
          <a:lstStyle/>
          <a:p>
            <a:pPr lvl="0"/>
            <a:r>
              <a:rPr lang="en-US" dirty="0"/>
              <a:t>What ?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02124"/>
                </a:solidFill>
                <a:latin typeface="Roboto" panose="02000000000000000000" pitchFamily="2" charset="0"/>
              </a:rPr>
              <a:t>F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ormat for public transportation schedules and associated geographic information.</a:t>
            </a:r>
          </a:p>
          <a:p>
            <a:r>
              <a:rPr lang="en-US" dirty="0"/>
              <a:t>How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202124"/>
                </a:solidFill>
                <a:latin typeface="Roboto" panose="02000000000000000000" pitchFamily="2" charset="0"/>
              </a:rPr>
              <a:t>A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series of text files collected in a ZIP file.</a:t>
            </a:r>
            <a:endParaRPr lang="en-US" dirty="0"/>
          </a:p>
          <a:p>
            <a:pPr lvl="0"/>
            <a:endParaRPr lang="en-US" dirty="0"/>
          </a:p>
          <a:p>
            <a:pPr lvl="4"/>
            <a:endParaRPr lang="en-US" dirty="0"/>
          </a:p>
        </p:txBody>
      </p:sp>
      <p:pic>
        <p:nvPicPr>
          <p:cNvPr id="1026" name="Picture 2" descr="The hitchhiker's guide to GTFS with python | by Guilherme M. Iablonovski |  Analytics Vidhya | Medium">
            <a:extLst>
              <a:ext uri="{FF2B5EF4-FFF2-40B4-BE49-F238E27FC236}">
                <a16:creationId xmlns:a16="http://schemas.microsoft.com/office/drawing/2014/main" id="{51FBBD27-2BBB-7E15-E3E4-9A01090B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58" y="1627027"/>
            <a:ext cx="5219700" cy="4495800"/>
          </a:xfrm>
          <a:prstGeom prst="rect">
            <a:avLst/>
          </a:prstGeom>
          <a:noFill/>
          <a:ln>
            <a:solidFill>
              <a:srgbClr val="7705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684262"/>
      </p:ext>
    </p:extLst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63F5E2D7906B4898088362FD9E9967" ma:contentTypeVersion="12" ma:contentTypeDescription="Create a new document." ma:contentTypeScope="" ma:versionID="e5dea2da66faa312e73b8345b424c803">
  <xsd:schema xmlns:xsd="http://www.w3.org/2001/XMLSchema" xmlns:xs="http://www.w3.org/2001/XMLSchema" xmlns:p="http://schemas.microsoft.com/office/2006/metadata/properties" xmlns:ns3="b25098ea-06c7-4018-a6c3-1e9f7286c0fc" xmlns:ns4="ca7998af-1a97-4b77-87ec-c18a86727a14" targetNamespace="http://schemas.microsoft.com/office/2006/metadata/properties" ma:root="true" ma:fieldsID="18e965333a6944a82bf97668de1c4dbe" ns3:_="" ns4:_="">
    <xsd:import namespace="b25098ea-06c7-4018-a6c3-1e9f7286c0fc"/>
    <xsd:import namespace="ca7998af-1a97-4b77-87ec-c18a86727a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098ea-06c7-4018-a6c3-1e9f7286c0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998af-1a97-4b77-87ec-c18a86727a1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55792F-FDC6-46C5-8C60-7A8B1CC859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FF08F8-082E-4EF4-9A13-4DF94F14DE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5098ea-06c7-4018-a6c3-1e9f7286c0fc"/>
    <ds:schemaRef ds:uri="ca7998af-1a97-4b77-87ec-c18a86727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247796-440C-48A1-9AE4-BA261F976A86}">
  <ds:schemaRefs>
    <ds:schemaRef ds:uri="http://schemas.microsoft.com/office/infopath/2007/PartnerControls"/>
    <ds:schemaRef ds:uri="ca7998af-1a97-4b77-87ec-c18a86727a14"/>
    <ds:schemaRef ds:uri="http://purl.org/dc/elements/1.1/"/>
    <ds:schemaRef ds:uri="http://schemas.microsoft.com/office/2006/metadata/properties"/>
    <ds:schemaRef ds:uri="b25098ea-06c7-4018-a6c3-1e9f7286c0f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4486</TotalTime>
  <Words>1419</Words>
  <Application>Microsoft Office PowerPoint</Application>
  <PresentationFormat>Widescreen</PresentationFormat>
  <Paragraphs>360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Times New Roman</vt:lpstr>
      <vt:lpstr>Calibri</vt:lpstr>
      <vt:lpstr>Cambria Math</vt:lpstr>
      <vt:lpstr>Menlo</vt:lpstr>
      <vt:lpstr>Palatino</vt:lpstr>
      <vt:lpstr>Sofia Pro Medium</vt:lpstr>
      <vt:lpstr>Symbol</vt:lpstr>
      <vt:lpstr>var(--notebook-cell-output-font-family)</vt:lpstr>
      <vt:lpstr>Roboto</vt:lpstr>
      <vt:lpstr>MAT008_Robinson_PPT_template_20160817_1e</vt:lpstr>
      <vt:lpstr>PowerPoint Presentation</vt:lpstr>
      <vt:lpstr>Motivation &amp; Problem</vt:lpstr>
      <vt:lpstr>MARTA Problem</vt:lpstr>
      <vt:lpstr>MARTA Problem</vt:lpstr>
      <vt:lpstr>MARTA Problem</vt:lpstr>
      <vt:lpstr>Proposed Solution</vt:lpstr>
      <vt:lpstr>Data Used</vt:lpstr>
      <vt:lpstr>General Transit Feed Specification (GTFS)</vt:lpstr>
      <vt:lpstr>General Transit Feed Specification (GTFS)</vt:lpstr>
      <vt:lpstr>General Transit Feed Specification (GTFS)</vt:lpstr>
      <vt:lpstr>General Transit Feed Specification (GTFS)</vt:lpstr>
      <vt:lpstr>General Transit Feed Specification (GTFS)</vt:lpstr>
      <vt:lpstr>General Transit Feed Specification (GTFS)</vt:lpstr>
      <vt:lpstr>Target Variable:</vt:lpstr>
      <vt:lpstr>Data Exploration &amp; Preparation </vt:lpstr>
      <vt:lpstr>Dataset 1 vs Dataset 2</vt:lpstr>
      <vt:lpstr>Dataset 1 vs Dataset 2</vt:lpstr>
      <vt:lpstr>Dataset 1 vs Dataset 2</vt:lpstr>
      <vt:lpstr>Dataset 1 vs Dataset 2</vt:lpstr>
      <vt:lpstr>Dataset 1 vs Dataset 2</vt:lpstr>
      <vt:lpstr>Normalizing:</vt:lpstr>
      <vt:lpstr>Target Variable:</vt:lpstr>
      <vt:lpstr>Target Variable:</vt:lpstr>
      <vt:lpstr>PowerPoint Presentation</vt:lpstr>
      <vt:lpstr>PowerPoint Presentation</vt:lpstr>
      <vt:lpstr>Training and Testing Sets</vt:lpstr>
      <vt:lpstr>Modeling</vt:lpstr>
      <vt:lpstr>Machine Learning</vt:lpstr>
      <vt:lpstr>Modeling</vt:lpstr>
      <vt:lpstr>Logistic Regression and SVM </vt:lpstr>
      <vt:lpstr> Logistic Regression    SVM </vt:lpstr>
      <vt:lpstr>Modeling</vt:lpstr>
      <vt:lpstr>KNN </vt:lpstr>
      <vt:lpstr>KNN</vt:lpstr>
      <vt:lpstr>Hyperparameter tuning</vt:lpstr>
      <vt:lpstr>Hyperparameter tuning </vt:lpstr>
      <vt:lpstr>Modeling</vt:lpstr>
      <vt:lpstr>Decision Tree </vt:lpstr>
      <vt:lpstr>Decision Tree: Evaluation Metrics for Entropy  </vt:lpstr>
      <vt:lpstr>Decision Tree: Evaluation Metrics for GINI Index  </vt:lpstr>
      <vt:lpstr>Hyperparameter tuning – max_depth</vt:lpstr>
      <vt:lpstr>Hyperparameter tuning – max_depth</vt:lpstr>
      <vt:lpstr>Decision Tree - Disadvantages </vt:lpstr>
      <vt:lpstr>Modeling</vt:lpstr>
      <vt:lpstr>Gradient Boosting</vt:lpstr>
      <vt:lpstr>Gradient Boosting</vt:lpstr>
      <vt:lpstr>Gradient Boosting</vt:lpstr>
      <vt:lpstr>Hypertuning</vt:lpstr>
      <vt:lpstr>Hypertuning </vt:lpstr>
      <vt:lpstr>Modeling</vt:lpstr>
      <vt:lpstr>Random Forest Classifier</vt:lpstr>
      <vt:lpstr>Random Forest: Evaluation Metrics for Entropy  </vt:lpstr>
      <vt:lpstr>Random Forest : Evaluation Metrics for GINI Index  </vt:lpstr>
      <vt:lpstr>Hypertuning</vt:lpstr>
      <vt:lpstr>Hypertuning - None</vt:lpstr>
      <vt:lpstr>Random Forest Classifier - Disadvantages </vt:lpstr>
      <vt:lpstr>Results</vt:lpstr>
      <vt:lpstr>Results Table – Hypertuned</vt:lpstr>
      <vt:lpstr>Key Takeaways</vt:lpstr>
      <vt:lpstr>Best Model </vt:lpstr>
      <vt:lpstr>Impact</vt:lpstr>
      <vt:lpstr>MARTA</vt:lpstr>
      <vt:lpstr>Riders</vt:lpstr>
      <vt:lpstr>Questions 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Priya Avarampalayam Manoharan</cp:lastModifiedBy>
  <cp:revision>101</cp:revision>
  <dcterms:created xsi:type="dcterms:W3CDTF">2020-09-25T14:57:05Z</dcterms:created>
  <dcterms:modified xsi:type="dcterms:W3CDTF">2022-12-24T22:34:36Z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0x010100C663F5E2D7906B4898088362FD9E9967</vt:lpwstr>
  </property>
</Properties>
</file>